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13" r:id="rId4"/>
    <p:sldId id="309" r:id="rId5"/>
    <p:sldId id="260" r:id="rId6"/>
    <p:sldId id="321" r:id="rId7"/>
    <p:sldId id="320" r:id="rId8"/>
    <p:sldId id="316" r:id="rId9"/>
    <p:sldId id="324" r:id="rId10"/>
    <p:sldId id="317" r:id="rId11"/>
    <p:sldId id="319" r:id="rId12"/>
    <p:sldId id="318" r:id="rId13"/>
    <p:sldId id="322" r:id="rId14"/>
    <p:sldId id="323" r:id="rId15"/>
    <p:sldId id="267" r:id="rId16"/>
    <p:sldId id="268" r:id="rId17"/>
    <p:sldId id="269" r:id="rId18"/>
    <p:sldId id="325" r:id="rId19"/>
    <p:sldId id="270" r:id="rId20"/>
    <p:sldId id="273" r:id="rId21"/>
    <p:sldId id="272" r:id="rId22"/>
    <p:sldId id="274" r:id="rId23"/>
    <p:sldId id="326" r:id="rId24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1F515B"/>
    <a:srgbClr val="FFDB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49" autoAdjust="0"/>
    <p:restoredTop sz="94660" autoAdjust="0"/>
  </p:normalViewPr>
  <p:slideViewPr>
    <p:cSldViewPr>
      <p:cViewPr>
        <p:scale>
          <a:sx n="100" d="100"/>
          <a:sy n="100" d="100"/>
        </p:scale>
        <p:origin x="-123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6DA283-5F35-4EB0-A8FA-9E9A2CA0F979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B6D0BA05-C2EB-434F-919E-8BB1226342FB}">
      <dgm:prSet phldrT="[Texto]" custT="1"/>
      <dgm:spPr>
        <a:solidFill>
          <a:srgbClr val="FFC000"/>
        </a:solidFill>
      </dgm:spPr>
      <dgm:t>
        <a:bodyPr/>
        <a:lstStyle/>
        <a:p>
          <a:pPr algn="ctr"/>
          <a:r>
            <a:rPr lang="pt-BR" sz="17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PROGRAMAS</a:t>
          </a:r>
        </a:p>
      </dgm:t>
    </dgm:pt>
    <dgm:pt modelId="{8F4FF9CE-24A8-4F55-B38A-72076A283C77}" type="parTrans" cxnId="{54FEA616-9237-4EEB-AB31-FD4C83A61C35}">
      <dgm:prSet/>
      <dgm:spPr/>
      <dgm:t>
        <a:bodyPr/>
        <a:lstStyle/>
        <a:p>
          <a:endParaRPr lang="pt-BR" sz="1500">
            <a:latin typeface="Arial" pitchFamily="34" charset="0"/>
            <a:cs typeface="Arial" pitchFamily="34" charset="0"/>
          </a:endParaRPr>
        </a:p>
      </dgm:t>
    </dgm:pt>
    <dgm:pt modelId="{20794232-03FF-422F-80C7-CA5E9C5F03CF}" type="sibTrans" cxnId="{54FEA616-9237-4EEB-AB31-FD4C83A61C35}">
      <dgm:prSet custT="1"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endParaRPr lang="pt-BR" sz="1500">
            <a:latin typeface="Arial" pitchFamily="34" charset="0"/>
            <a:cs typeface="Arial" pitchFamily="34" charset="0"/>
          </a:endParaRPr>
        </a:p>
      </dgm:t>
    </dgm:pt>
    <dgm:pt modelId="{AD364142-89BE-4F8E-A572-C103FF2A9D32}">
      <dgm:prSet phldrT="[Texto]" custT="1"/>
      <dgm:spPr>
        <a:solidFill>
          <a:srgbClr val="FFC000"/>
        </a:solidFill>
      </dgm:spPr>
      <dgm:t>
        <a:bodyPr/>
        <a:lstStyle/>
        <a:p>
          <a:pPr algn="l"/>
          <a:r>
            <a:rPr lang="pt-BR" sz="17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Indicam a modalidade de atendimento a ser desenvolvida, frente a necessidade apresentada</a:t>
          </a:r>
          <a:r>
            <a:rPr lang="pt-BR" sz="1700" dirty="0">
              <a:latin typeface="Arial" pitchFamily="34" charset="0"/>
              <a:cs typeface="Arial" pitchFamily="34" charset="0"/>
            </a:rPr>
            <a:t>. </a:t>
          </a:r>
        </a:p>
      </dgm:t>
    </dgm:pt>
    <dgm:pt modelId="{3922C11D-A5D5-4CBD-B8BB-4B7F4161567A}" type="parTrans" cxnId="{D644D3E0-3CC2-4DE8-9362-170D6E94E061}">
      <dgm:prSet/>
      <dgm:spPr/>
      <dgm:t>
        <a:bodyPr/>
        <a:lstStyle/>
        <a:p>
          <a:endParaRPr lang="pt-BR" sz="1500">
            <a:latin typeface="Arial" pitchFamily="34" charset="0"/>
            <a:cs typeface="Arial" pitchFamily="34" charset="0"/>
          </a:endParaRPr>
        </a:p>
      </dgm:t>
    </dgm:pt>
    <dgm:pt modelId="{986CF8F7-EFDF-43B1-B046-8F65C64D42D8}" type="sibTrans" cxnId="{D644D3E0-3CC2-4DE8-9362-170D6E94E061}">
      <dgm:prSet/>
      <dgm:spPr/>
      <dgm:t>
        <a:bodyPr/>
        <a:lstStyle/>
        <a:p>
          <a:endParaRPr lang="pt-BR" sz="1500">
            <a:latin typeface="Arial" pitchFamily="34" charset="0"/>
            <a:cs typeface="Arial" pitchFamily="34" charset="0"/>
          </a:endParaRPr>
        </a:p>
      </dgm:t>
    </dgm:pt>
    <dgm:pt modelId="{451802CA-917C-49EF-A9D3-B06088D2B7E1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l"/>
          <a:r>
            <a:rPr lang="pt-BR" sz="1700" b="1" dirty="0">
              <a:latin typeface="Arial" pitchFamily="34" charset="0"/>
              <a:cs typeface="Arial" pitchFamily="34" charset="0"/>
            </a:rPr>
            <a:t>AÇÕES</a:t>
          </a:r>
        </a:p>
      </dgm:t>
    </dgm:pt>
    <dgm:pt modelId="{DD054991-150B-44CE-9428-EC22F9D943B5}" type="parTrans" cxnId="{6D4EEFD2-5D6F-4055-95B5-19E61051E500}">
      <dgm:prSet/>
      <dgm:spPr/>
      <dgm:t>
        <a:bodyPr/>
        <a:lstStyle/>
        <a:p>
          <a:endParaRPr lang="pt-BR" sz="1500">
            <a:latin typeface="Arial" pitchFamily="34" charset="0"/>
            <a:cs typeface="Arial" pitchFamily="34" charset="0"/>
          </a:endParaRPr>
        </a:p>
      </dgm:t>
    </dgm:pt>
    <dgm:pt modelId="{75273E86-7522-46D1-9DB9-61FB0AD90879}" type="sibTrans" cxnId="{6D4EEFD2-5D6F-4055-95B5-19E61051E500}">
      <dgm:prSet/>
      <dgm:spPr/>
      <dgm:t>
        <a:bodyPr/>
        <a:lstStyle/>
        <a:p>
          <a:endParaRPr lang="pt-BR" sz="1500">
            <a:latin typeface="Arial" pitchFamily="34" charset="0"/>
            <a:cs typeface="Arial" pitchFamily="34" charset="0"/>
          </a:endParaRPr>
        </a:p>
      </dgm:t>
    </dgm:pt>
    <dgm:pt modelId="{7D9C8C98-1E1F-46A5-8A4E-B9A6D361B1D1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l"/>
          <a:r>
            <a:rPr lang="pt-BR" sz="1700" dirty="0">
              <a:latin typeface="Arial" pitchFamily="34" charset="0"/>
              <a:cs typeface="Arial" pitchFamily="34" charset="0"/>
            </a:rPr>
            <a:t> Atendimento a ser viabilizado, </a:t>
          </a:r>
          <a:r>
            <a:rPr lang="pt-BR" sz="1700" dirty="0" smtClean="0">
              <a:latin typeface="Arial" pitchFamily="34" charset="0"/>
              <a:cs typeface="Arial" pitchFamily="34" charset="0"/>
            </a:rPr>
            <a:t>articulando </a:t>
          </a:r>
          <a:r>
            <a:rPr lang="pt-BR" sz="1700" dirty="0">
              <a:latin typeface="Arial" pitchFamily="34" charset="0"/>
              <a:cs typeface="Arial" pitchFamily="34" charset="0"/>
            </a:rPr>
            <a:t>atribuições de agentes de coordenação, operação, financeiros e de promoção habitacional.</a:t>
          </a:r>
        </a:p>
      </dgm:t>
    </dgm:pt>
    <dgm:pt modelId="{1F008F5A-8F8E-4532-8247-9D1D5760C1CE}" type="parTrans" cxnId="{3A9EFB5F-0894-4EFC-91A7-A823E338A68F}">
      <dgm:prSet/>
      <dgm:spPr/>
      <dgm:t>
        <a:bodyPr/>
        <a:lstStyle/>
        <a:p>
          <a:endParaRPr lang="pt-BR" sz="1500">
            <a:latin typeface="Arial" pitchFamily="34" charset="0"/>
            <a:cs typeface="Arial" pitchFamily="34" charset="0"/>
          </a:endParaRPr>
        </a:p>
      </dgm:t>
    </dgm:pt>
    <dgm:pt modelId="{E378C5FC-0E1F-47DF-A648-C62DA1CC4F9A}" type="sibTrans" cxnId="{3A9EFB5F-0894-4EFC-91A7-A823E338A68F}">
      <dgm:prSet/>
      <dgm:spPr/>
      <dgm:t>
        <a:bodyPr/>
        <a:lstStyle/>
        <a:p>
          <a:endParaRPr lang="pt-BR" sz="1500">
            <a:latin typeface="Arial" pitchFamily="34" charset="0"/>
            <a:cs typeface="Arial" pitchFamily="34" charset="0"/>
          </a:endParaRPr>
        </a:p>
      </dgm:t>
    </dgm:pt>
    <dgm:pt modelId="{3F82248C-5A68-4654-8201-9F527DDDB490}" type="pres">
      <dgm:prSet presAssocID="{FB6DA283-5F35-4EB0-A8FA-9E9A2CA0F97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03D6D11-2756-46BC-9F1E-570AC712AAF7}" type="pres">
      <dgm:prSet presAssocID="{FB6DA283-5F35-4EB0-A8FA-9E9A2CA0F979}" presName="dummyMaxCanvas" presStyleCnt="0">
        <dgm:presLayoutVars/>
      </dgm:prSet>
      <dgm:spPr/>
      <dgm:t>
        <a:bodyPr/>
        <a:lstStyle/>
        <a:p>
          <a:endParaRPr lang="pt-BR"/>
        </a:p>
      </dgm:t>
    </dgm:pt>
    <dgm:pt modelId="{EA4D8DCB-9C3B-497A-B8CA-C73B1605445E}" type="pres">
      <dgm:prSet presAssocID="{FB6DA283-5F35-4EB0-A8FA-9E9A2CA0F979}" presName="TwoNodes_1" presStyleLbl="node1" presStyleIdx="0" presStyleCnt="2" custScaleX="79833" custLinFactNeighborX="6594" custLinFactNeighborY="-3569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0A36D2F-6F18-42CA-94A1-BF0AA2F77B80}" type="pres">
      <dgm:prSet presAssocID="{FB6DA283-5F35-4EB0-A8FA-9E9A2CA0F979}" presName="TwoNodes_2" presStyleLbl="node1" presStyleIdx="1" presStyleCnt="2" custScaleX="79903" custScaleY="117203" custLinFactNeighborX="228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0DD6FA5-93E4-49D5-AED9-F426C38372E4}" type="pres">
      <dgm:prSet presAssocID="{FB6DA283-5F35-4EB0-A8FA-9E9A2CA0F979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42BD64E-09C0-4849-83A4-502E777FC121}" type="pres">
      <dgm:prSet presAssocID="{FB6DA283-5F35-4EB0-A8FA-9E9A2CA0F979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FAB7F76-29C5-497B-91A7-567792FEB7E5}" type="pres">
      <dgm:prSet presAssocID="{FB6DA283-5F35-4EB0-A8FA-9E9A2CA0F979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2102D29-6D2A-4015-B34C-E4A2BF12D48E}" type="presOf" srcId="{451802CA-917C-49EF-A9D3-B06088D2B7E1}" destId="{60A36D2F-6F18-42CA-94A1-BF0AA2F77B80}" srcOrd="0" destOrd="0" presId="urn:microsoft.com/office/officeart/2005/8/layout/vProcess5"/>
    <dgm:cxn modelId="{6067A4B3-D9A3-40C0-A016-737A6229F11A}" type="presOf" srcId="{FB6DA283-5F35-4EB0-A8FA-9E9A2CA0F979}" destId="{3F82248C-5A68-4654-8201-9F527DDDB490}" srcOrd="0" destOrd="0" presId="urn:microsoft.com/office/officeart/2005/8/layout/vProcess5"/>
    <dgm:cxn modelId="{28B2FE55-5CC7-401A-B7F2-DE1F8F895980}" type="presOf" srcId="{AD364142-89BE-4F8E-A572-C103FF2A9D32}" destId="{442BD64E-09C0-4849-83A4-502E777FC121}" srcOrd="1" destOrd="1" presId="urn:microsoft.com/office/officeart/2005/8/layout/vProcess5"/>
    <dgm:cxn modelId="{3A9EFB5F-0894-4EFC-91A7-A823E338A68F}" srcId="{451802CA-917C-49EF-A9D3-B06088D2B7E1}" destId="{7D9C8C98-1E1F-46A5-8A4E-B9A6D361B1D1}" srcOrd="0" destOrd="0" parTransId="{1F008F5A-8F8E-4532-8247-9D1D5760C1CE}" sibTransId="{E378C5FC-0E1F-47DF-A648-C62DA1CC4F9A}"/>
    <dgm:cxn modelId="{538DEC4C-8B6F-4EFA-AA7A-3F63BDFF45F9}" type="presOf" srcId="{B6D0BA05-C2EB-434F-919E-8BB1226342FB}" destId="{442BD64E-09C0-4849-83A4-502E777FC121}" srcOrd="1" destOrd="0" presId="urn:microsoft.com/office/officeart/2005/8/layout/vProcess5"/>
    <dgm:cxn modelId="{9BD1BEF5-49E8-4395-BA19-BAEA519F0465}" type="presOf" srcId="{B6D0BA05-C2EB-434F-919E-8BB1226342FB}" destId="{EA4D8DCB-9C3B-497A-B8CA-C73B1605445E}" srcOrd="0" destOrd="0" presId="urn:microsoft.com/office/officeart/2005/8/layout/vProcess5"/>
    <dgm:cxn modelId="{34E1443C-0D68-42D6-8FD4-639084B4C792}" type="presOf" srcId="{451802CA-917C-49EF-A9D3-B06088D2B7E1}" destId="{EFAB7F76-29C5-497B-91A7-567792FEB7E5}" srcOrd="1" destOrd="0" presId="urn:microsoft.com/office/officeart/2005/8/layout/vProcess5"/>
    <dgm:cxn modelId="{593B7C65-69CA-4F68-84FC-3B978FD9CD36}" type="presOf" srcId="{7D9C8C98-1E1F-46A5-8A4E-B9A6D361B1D1}" destId="{60A36D2F-6F18-42CA-94A1-BF0AA2F77B80}" srcOrd="0" destOrd="1" presId="urn:microsoft.com/office/officeart/2005/8/layout/vProcess5"/>
    <dgm:cxn modelId="{4262F0FC-F75B-4975-A2B7-50FF3FECF504}" type="presOf" srcId="{20794232-03FF-422F-80C7-CA5E9C5F03CF}" destId="{50DD6FA5-93E4-49D5-AED9-F426C38372E4}" srcOrd="0" destOrd="0" presId="urn:microsoft.com/office/officeart/2005/8/layout/vProcess5"/>
    <dgm:cxn modelId="{06F072F3-8571-4F4F-B077-5145AA8C5EAB}" type="presOf" srcId="{AD364142-89BE-4F8E-A572-C103FF2A9D32}" destId="{EA4D8DCB-9C3B-497A-B8CA-C73B1605445E}" srcOrd="0" destOrd="1" presId="urn:microsoft.com/office/officeart/2005/8/layout/vProcess5"/>
    <dgm:cxn modelId="{C465A48E-E865-4BB9-8EDA-B10649FA4E51}" type="presOf" srcId="{7D9C8C98-1E1F-46A5-8A4E-B9A6D361B1D1}" destId="{EFAB7F76-29C5-497B-91A7-567792FEB7E5}" srcOrd="1" destOrd="1" presId="urn:microsoft.com/office/officeart/2005/8/layout/vProcess5"/>
    <dgm:cxn modelId="{6D4EEFD2-5D6F-4055-95B5-19E61051E500}" srcId="{FB6DA283-5F35-4EB0-A8FA-9E9A2CA0F979}" destId="{451802CA-917C-49EF-A9D3-B06088D2B7E1}" srcOrd="1" destOrd="0" parTransId="{DD054991-150B-44CE-9428-EC22F9D943B5}" sibTransId="{75273E86-7522-46D1-9DB9-61FB0AD90879}"/>
    <dgm:cxn modelId="{54FEA616-9237-4EEB-AB31-FD4C83A61C35}" srcId="{FB6DA283-5F35-4EB0-A8FA-9E9A2CA0F979}" destId="{B6D0BA05-C2EB-434F-919E-8BB1226342FB}" srcOrd="0" destOrd="0" parTransId="{8F4FF9CE-24A8-4F55-B38A-72076A283C77}" sibTransId="{20794232-03FF-422F-80C7-CA5E9C5F03CF}"/>
    <dgm:cxn modelId="{D644D3E0-3CC2-4DE8-9362-170D6E94E061}" srcId="{B6D0BA05-C2EB-434F-919E-8BB1226342FB}" destId="{AD364142-89BE-4F8E-A572-C103FF2A9D32}" srcOrd="0" destOrd="0" parTransId="{3922C11D-A5D5-4CBD-B8BB-4B7F4161567A}" sibTransId="{986CF8F7-EFDF-43B1-B046-8F65C64D42D8}"/>
    <dgm:cxn modelId="{17950979-C77E-4D72-A8E4-7924B757AF49}" type="presParOf" srcId="{3F82248C-5A68-4654-8201-9F527DDDB490}" destId="{603D6D11-2756-46BC-9F1E-570AC712AAF7}" srcOrd="0" destOrd="0" presId="urn:microsoft.com/office/officeart/2005/8/layout/vProcess5"/>
    <dgm:cxn modelId="{F6B44F0A-78CF-4E95-A61C-74E9E3B604AE}" type="presParOf" srcId="{3F82248C-5A68-4654-8201-9F527DDDB490}" destId="{EA4D8DCB-9C3B-497A-B8CA-C73B1605445E}" srcOrd="1" destOrd="0" presId="urn:microsoft.com/office/officeart/2005/8/layout/vProcess5"/>
    <dgm:cxn modelId="{91D6BB4C-B6D9-4979-ACA3-E2778BB78381}" type="presParOf" srcId="{3F82248C-5A68-4654-8201-9F527DDDB490}" destId="{60A36D2F-6F18-42CA-94A1-BF0AA2F77B80}" srcOrd="2" destOrd="0" presId="urn:microsoft.com/office/officeart/2005/8/layout/vProcess5"/>
    <dgm:cxn modelId="{A701D103-7518-4F66-B221-AEA30E3AD113}" type="presParOf" srcId="{3F82248C-5A68-4654-8201-9F527DDDB490}" destId="{50DD6FA5-93E4-49D5-AED9-F426C38372E4}" srcOrd="3" destOrd="0" presId="urn:microsoft.com/office/officeart/2005/8/layout/vProcess5"/>
    <dgm:cxn modelId="{8DA7EFF4-1147-4491-8B27-E33E8D33F23B}" type="presParOf" srcId="{3F82248C-5A68-4654-8201-9F527DDDB490}" destId="{442BD64E-09C0-4849-83A4-502E777FC121}" srcOrd="4" destOrd="0" presId="urn:microsoft.com/office/officeart/2005/8/layout/vProcess5"/>
    <dgm:cxn modelId="{817CB595-73AF-492C-AA85-96ADFCD52317}" type="presParOf" srcId="{3F82248C-5A68-4654-8201-9F527DDDB490}" destId="{EFAB7F76-29C5-497B-91A7-567792FEB7E5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7200D0-3843-7C4E-84FD-9B694EAE7656}" type="doc">
      <dgm:prSet loTypeId="urn:microsoft.com/office/officeart/2005/8/layout/vList5" loCatId="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B08081CC-6775-3748-B30E-BE7736046A9F}">
      <dgm:prSet phldrT="[Text]"/>
      <dgm:spPr/>
      <dgm:t>
        <a:bodyPr/>
        <a:lstStyle/>
        <a:p>
          <a:r>
            <a:rPr lang="pt-BR" b="1" noProof="0" dirty="0" smtClean="0">
              <a:solidFill>
                <a:schemeClr val="tx1"/>
              </a:solidFill>
              <a:latin typeface="Arial"/>
              <a:cs typeface="Arial"/>
            </a:rPr>
            <a:t>Ação 01 </a:t>
          </a:r>
        </a:p>
        <a:p>
          <a:r>
            <a:rPr lang="pt-BR" noProof="0" dirty="0" smtClean="0">
              <a:solidFill>
                <a:schemeClr val="tx1"/>
              </a:solidFill>
              <a:latin typeface="Arial"/>
              <a:cs typeface="Arial"/>
            </a:rPr>
            <a:t>Promoção pública de unidades prontas</a:t>
          </a:r>
          <a:endParaRPr lang="pt-BR" noProof="0" dirty="0">
            <a:solidFill>
              <a:schemeClr val="tx1"/>
            </a:solidFill>
            <a:latin typeface="Arial"/>
            <a:cs typeface="Arial"/>
          </a:endParaRPr>
        </a:p>
      </dgm:t>
    </dgm:pt>
    <dgm:pt modelId="{540F8BEF-19B6-064C-A822-04AA7F445C03}" type="parTrans" cxnId="{2AF2F34D-8454-D74B-8D42-70F46BB41328}">
      <dgm:prSet/>
      <dgm:spPr/>
      <dgm:t>
        <a:bodyPr/>
        <a:lstStyle/>
        <a:p>
          <a:endParaRPr lang="pt-BR" noProof="0">
            <a:latin typeface="Arial"/>
            <a:cs typeface="Arial"/>
          </a:endParaRPr>
        </a:p>
      </dgm:t>
    </dgm:pt>
    <dgm:pt modelId="{04C568FA-76A5-2E45-A17C-4DB8D727A247}" type="sibTrans" cxnId="{2AF2F34D-8454-D74B-8D42-70F46BB41328}">
      <dgm:prSet/>
      <dgm:spPr/>
      <dgm:t>
        <a:bodyPr/>
        <a:lstStyle/>
        <a:p>
          <a:endParaRPr lang="pt-BR" noProof="0">
            <a:latin typeface="Arial"/>
            <a:cs typeface="Arial"/>
          </a:endParaRPr>
        </a:p>
      </dgm:t>
    </dgm:pt>
    <dgm:pt modelId="{0925E93B-66E2-294C-97F8-29FD6B09DA87}">
      <dgm:prSet phldrT="[Text]" custT="1"/>
      <dgm:spPr/>
      <dgm:t>
        <a:bodyPr/>
        <a:lstStyle/>
        <a:p>
          <a:r>
            <a:rPr lang="pt-BR" sz="1400" b="1" noProof="0" dirty="0" smtClean="0">
              <a:latin typeface="Arial"/>
              <a:cs typeface="Arial"/>
            </a:rPr>
            <a:t>Público Alvo: </a:t>
          </a:r>
          <a:r>
            <a:rPr lang="pt-BR" sz="1400" b="0" noProof="0" dirty="0" smtClean="0">
              <a:latin typeface="Arial"/>
              <a:cs typeface="Arial"/>
            </a:rPr>
            <a:t>demanda reprimida, remanejamentos/reassentamentos AIS</a:t>
          </a:r>
          <a:endParaRPr lang="pt-BR" sz="1400" b="1" noProof="0" dirty="0">
            <a:latin typeface="Arial"/>
            <a:cs typeface="Arial"/>
          </a:endParaRPr>
        </a:p>
      </dgm:t>
    </dgm:pt>
    <dgm:pt modelId="{FD882AC2-6B7A-5749-A0B2-ECA30B1E95CD}" type="parTrans" cxnId="{C0C2BA1E-407E-B742-BA3A-E8C5B9A7BBDA}">
      <dgm:prSet/>
      <dgm:spPr/>
      <dgm:t>
        <a:bodyPr/>
        <a:lstStyle/>
        <a:p>
          <a:endParaRPr lang="pt-BR" noProof="0">
            <a:latin typeface="Arial"/>
            <a:cs typeface="Arial"/>
          </a:endParaRPr>
        </a:p>
      </dgm:t>
    </dgm:pt>
    <dgm:pt modelId="{F9CA8C98-AB18-A64C-BB40-52B83318D25A}" type="sibTrans" cxnId="{C0C2BA1E-407E-B742-BA3A-E8C5B9A7BBDA}">
      <dgm:prSet/>
      <dgm:spPr/>
      <dgm:t>
        <a:bodyPr/>
        <a:lstStyle/>
        <a:p>
          <a:endParaRPr lang="pt-BR" noProof="0">
            <a:latin typeface="Arial"/>
            <a:cs typeface="Arial"/>
          </a:endParaRPr>
        </a:p>
      </dgm:t>
    </dgm:pt>
    <dgm:pt modelId="{BAB01F17-679D-AB43-8E3F-473D7FDAA4CE}">
      <dgm:prSet phldrT="[Text]" custT="1"/>
      <dgm:spPr/>
      <dgm:t>
        <a:bodyPr/>
        <a:lstStyle/>
        <a:p>
          <a:r>
            <a:rPr lang="pt-BR" sz="1400" b="1" noProof="0" dirty="0" smtClean="0">
              <a:solidFill>
                <a:srgbClr val="000000"/>
              </a:solidFill>
              <a:latin typeface="Arial"/>
              <a:cs typeface="Arial"/>
            </a:rPr>
            <a:t>Ação 02</a:t>
          </a:r>
        </a:p>
        <a:p>
          <a:r>
            <a:rPr lang="pt-BR" sz="1400" noProof="0" dirty="0" smtClean="0">
              <a:solidFill>
                <a:srgbClr val="000000"/>
              </a:solidFill>
              <a:latin typeface="Arial"/>
              <a:cs typeface="Arial"/>
            </a:rPr>
            <a:t>Apoio à promoção privada de unidades habitacionais urbanas</a:t>
          </a:r>
          <a:endParaRPr lang="pt-BR" sz="1400" noProof="0" dirty="0">
            <a:solidFill>
              <a:srgbClr val="000000"/>
            </a:solidFill>
            <a:latin typeface="Arial"/>
            <a:cs typeface="Arial"/>
          </a:endParaRPr>
        </a:p>
      </dgm:t>
    </dgm:pt>
    <dgm:pt modelId="{A295BDAA-B5D2-914F-AEBF-B4DE1BDA5B4B}" type="parTrans" cxnId="{31BE2674-480B-0247-90D4-6CC6FC9C8E82}">
      <dgm:prSet/>
      <dgm:spPr/>
      <dgm:t>
        <a:bodyPr/>
        <a:lstStyle/>
        <a:p>
          <a:endParaRPr lang="pt-BR" noProof="0">
            <a:latin typeface="Arial"/>
            <a:cs typeface="Arial"/>
          </a:endParaRPr>
        </a:p>
      </dgm:t>
    </dgm:pt>
    <dgm:pt modelId="{8B6B3588-777C-8B4C-BC94-F289B49163F2}" type="sibTrans" cxnId="{31BE2674-480B-0247-90D4-6CC6FC9C8E82}">
      <dgm:prSet/>
      <dgm:spPr/>
      <dgm:t>
        <a:bodyPr/>
        <a:lstStyle/>
        <a:p>
          <a:endParaRPr lang="pt-BR" noProof="0">
            <a:latin typeface="Arial"/>
            <a:cs typeface="Arial"/>
          </a:endParaRPr>
        </a:p>
      </dgm:t>
    </dgm:pt>
    <dgm:pt modelId="{C368370D-017C-5C43-8FB1-265E18ECB561}">
      <dgm:prSet phldrT="[Text]" custT="1"/>
      <dgm:spPr/>
      <dgm:t>
        <a:bodyPr/>
        <a:lstStyle/>
        <a:p>
          <a:r>
            <a:rPr lang="pt-BR" sz="1400" b="1" noProof="0" dirty="0" smtClean="0">
              <a:latin typeface="Arial"/>
              <a:cs typeface="Arial"/>
            </a:rPr>
            <a:t>Público Alvo</a:t>
          </a:r>
          <a:r>
            <a:rPr lang="pt-BR" sz="1400" b="0" noProof="0" dirty="0" smtClean="0">
              <a:latin typeface="Arial"/>
              <a:cs typeface="Arial"/>
            </a:rPr>
            <a:t>: demanda demográfica de 0 a 10 SM</a:t>
          </a:r>
          <a:endParaRPr lang="pt-BR" sz="1400" b="0" noProof="0" dirty="0">
            <a:latin typeface="Arial"/>
            <a:cs typeface="Arial"/>
          </a:endParaRPr>
        </a:p>
      </dgm:t>
    </dgm:pt>
    <dgm:pt modelId="{7C043A93-11F0-3043-8DC8-99E9D7529735}" type="parTrans" cxnId="{BA170533-61B4-1549-A32D-109A04755145}">
      <dgm:prSet/>
      <dgm:spPr/>
      <dgm:t>
        <a:bodyPr/>
        <a:lstStyle/>
        <a:p>
          <a:endParaRPr lang="pt-BR" noProof="0">
            <a:latin typeface="Arial"/>
            <a:cs typeface="Arial"/>
          </a:endParaRPr>
        </a:p>
      </dgm:t>
    </dgm:pt>
    <dgm:pt modelId="{E910F468-9E4A-B842-88B3-D338BC597694}" type="sibTrans" cxnId="{BA170533-61B4-1549-A32D-109A04755145}">
      <dgm:prSet/>
      <dgm:spPr/>
      <dgm:t>
        <a:bodyPr/>
        <a:lstStyle/>
        <a:p>
          <a:endParaRPr lang="pt-BR" noProof="0">
            <a:latin typeface="Arial"/>
            <a:cs typeface="Arial"/>
          </a:endParaRPr>
        </a:p>
      </dgm:t>
    </dgm:pt>
    <dgm:pt modelId="{EF403F31-B254-E340-9571-A51818CA268F}">
      <dgm:prSet phldrT="[Text]" custT="1"/>
      <dgm:spPr/>
      <dgm:t>
        <a:bodyPr/>
        <a:lstStyle/>
        <a:p>
          <a:r>
            <a:rPr lang="pt-BR" sz="1400" b="1" noProof="0" dirty="0" smtClean="0">
              <a:solidFill>
                <a:srgbClr val="000000"/>
              </a:solidFill>
              <a:latin typeface="Arial"/>
              <a:cs typeface="Arial"/>
            </a:rPr>
            <a:t>Ação 03 </a:t>
          </a:r>
        </a:p>
        <a:p>
          <a:r>
            <a:rPr lang="pt-BR" sz="1400" noProof="0" dirty="0" smtClean="0">
              <a:solidFill>
                <a:srgbClr val="000000"/>
              </a:solidFill>
              <a:latin typeface="Arial"/>
              <a:cs typeface="Arial"/>
            </a:rPr>
            <a:t>Apoio à promoção por autogestão de unidades habitacionais</a:t>
          </a:r>
          <a:endParaRPr lang="pt-BR" sz="1400" noProof="0" dirty="0">
            <a:solidFill>
              <a:srgbClr val="000000"/>
            </a:solidFill>
            <a:latin typeface="Arial"/>
            <a:cs typeface="Arial"/>
          </a:endParaRPr>
        </a:p>
      </dgm:t>
    </dgm:pt>
    <dgm:pt modelId="{14BD4928-DACA-BF42-85DA-598016C2C86C}" type="parTrans" cxnId="{9CA1393E-4A32-C148-9F76-4D4DA08B8B92}">
      <dgm:prSet/>
      <dgm:spPr/>
      <dgm:t>
        <a:bodyPr/>
        <a:lstStyle/>
        <a:p>
          <a:endParaRPr lang="pt-BR" noProof="0">
            <a:latin typeface="Arial"/>
            <a:cs typeface="Arial"/>
          </a:endParaRPr>
        </a:p>
      </dgm:t>
    </dgm:pt>
    <dgm:pt modelId="{D551DCD1-1BAC-DF4A-9D2C-67A7DE8EE13A}" type="sibTrans" cxnId="{9CA1393E-4A32-C148-9F76-4D4DA08B8B92}">
      <dgm:prSet/>
      <dgm:spPr/>
      <dgm:t>
        <a:bodyPr/>
        <a:lstStyle/>
        <a:p>
          <a:endParaRPr lang="pt-BR" noProof="0">
            <a:latin typeface="Arial"/>
            <a:cs typeface="Arial"/>
          </a:endParaRPr>
        </a:p>
      </dgm:t>
    </dgm:pt>
    <dgm:pt modelId="{7F6270D0-611E-4742-B0FD-DDAE3E170D0D}">
      <dgm:prSet phldrT="[Text]" custT="1"/>
      <dgm:spPr/>
      <dgm:t>
        <a:bodyPr/>
        <a:lstStyle/>
        <a:p>
          <a:r>
            <a:rPr lang="pt-BR" sz="1400" b="1" noProof="0" dirty="0" smtClean="0">
              <a:latin typeface="Arial"/>
              <a:cs typeface="Arial"/>
            </a:rPr>
            <a:t>Público Alvo: </a:t>
          </a:r>
          <a:r>
            <a:rPr lang="pt-BR" sz="1400" b="0" noProof="0" dirty="0" smtClean="0">
              <a:latin typeface="Arial"/>
              <a:cs typeface="Arial"/>
            </a:rPr>
            <a:t>Demanda demográfica de 0 a 5 SM</a:t>
          </a:r>
          <a:endParaRPr lang="pt-BR" sz="1400" b="0" noProof="0" dirty="0">
            <a:latin typeface="Arial"/>
            <a:cs typeface="Arial"/>
          </a:endParaRPr>
        </a:p>
      </dgm:t>
    </dgm:pt>
    <dgm:pt modelId="{0D16BC8F-0EB7-D34C-AFF6-D5BF16ABEC74}" type="parTrans" cxnId="{374E8458-0697-2B4F-9278-9DE0691021FB}">
      <dgm:prSet/>
      <dgm:spPr/>
      <dgm:t>
        <a:bodyPr/>
        <a:lstStyle/>
        <a:p>
          <a:endParaRPr lang="pt-BR" noProof="0">
            <a:latin typeface="Arial"/>
            <a:cs typeface="Arial"/>
          </a:endParaRPr>
        </a:p>
      </dgm:t>
    </dgm:pt>
    <dgm:pt modelId="{24AB3256-55F8-5C4E-BC6B-362415A52851}" type="sibTrans" cxnId="{374E8458-0697-2B4F-9278-9DE0691021FB}">
      <dgm:prSet/>
      <dgm:spPr/>
      <dgm:t>
        <a:bodyPr/>
        <a:lstStyle/>
        <a:p>
          <a:endParaRPr lang="pt-BR" noProof="0">
            <a:latin typeface="Arial"/>
            <a:cs typeface="Arial"/>
          </a:endParaRPr>
        </a:p>
      </dgm:t>
    </dgm:pt>
    <dgm:pt modelId="{213431D3-7400-6E44-95BB-D63F1CDE69C6}">
      <dgm:prSet custT="1"/>
      <dgm:spPr>
        <a:solidFill>
          <a:schemeClr val="accent6">
            <a:hueOff val="0"/>
            <a:satOff val="0"/>
            <a:lumOff val="0"/>
          </a:schemeClr>
        </a:solidFill>
      </dgm:spPr>
      <dgm:t>
        <a:bodyPr/>
        <a:lstStyle/>
        <a:p>
          <a:r>
            <a:rPr lang="pt-BR" sz="1400" b="1" noProof="0" dirty="0" smtClean="0">
              <a:solidFill>
                <a:srgbClr val="000000"/>
              </a:solidFill>
              <a:latin typeface="Arial"/>
              <a:cs typeface="Arial"/>
            </a:rPr>
            <a:t>Ação 04 </a:t>
          </a:r>
        </a:p>
        <a:p>
          <a:r>
            <a:rPr lang="pt-BR" sz="1400" noProof="0" dirty="0" smtClean="0">
              <a:solidFill>
                <a:srgbClr val="000000"/>
              </a:solidFill>
              <a:latin typeface="Arial"/>
              <a:cs typeface="Arial"/>
            </a:rPr>
            <a:t>Produção de unidades habitacionais para arrendamento</a:t>
          </a:r>
          <a:endParaRPr lang="pt-BR" sz="1400" noProof="0" dirty="0">
            <a:solidFill>
              <a:srgbClr val="000000"/>
            </a:solidFill>
            <a:latin typeface="Arial"/>
            <a:cs typeface="Arial"/>
          </a:endParaRPr>
        </a:p>
      </dgm:t>
    </dgm:pt>
    <dgm:pt modelId="{09989E15-BB47-9447-8FE4-BC210535909C}" type="parTrans" cxnId="{908C80C6-9659-0447-BBA0-397748941832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F831BD24-0531-F64B-B7DE-69E900A22D1B}" type="sibTrans" cxnId="{908C80C6-9659-0447-BBA0-397748941832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7148A4AB-51F8-EF46-A831-A21DE179F8B3}">
      <dgm:prSet phldrT="[Text]" custT="1"/>
      <dgm:spPr>
        <a:solidFill>
          <a:schemeClr val="accent6">
            <a:tint val="40000"/>
            <a:hueOff val="0"/>
            <a:satOff val="0"/>
            <a:lumOff val="0"/>
            <a:alpha val="98000"/>
          </a:schemeClr>
        </a:solidFill>
      </dgm:spPr>
      <dgm:t>
        <a:bodyPr/>
        <a:lstStyle/>
        <a:p>
          <a:r>
            <a:rPr lang="pt-BR" sz="1400" b="1" noProof="0" dirty="0" smtClean="0">
              <a:latin typeface="Arial"/>
              <a:cs typeface="Arial"/>
            </a:rPr>
            <a:t>Público Alvo: </a:t>
          </a:r>
          <a:r>
            <a:rPr lang="pt-BR" sz="1400" b="0" noProof="0" dirty="0" smtClean="0">
              <a:latin typeface="Arial"/>
              <a:cs typeface="Arial"/>
            </a:rPr>
            <a:t>Demanda demográfica de 0 a 3 SM</a:t>
          </a:r>
          <a:endParaRPr lang="pt-BR" sz="1400" b="0" noProof="0" dirty="0">
            <a:latin typeface="Arial"/>
            <a:cs typeface="Arial"/>
          </a:endParaRPr>
        </a:p>
      </dgm:t>
    </dgm:pt>
    <dgm:pt modelId="{EF958BF0-0878-1B40-89D2-2A671809B963}" type="parTrans" cxnId="{BA833F08-105A-9141-B6D8-87C35DBC7B30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294C01E9-921C-DF4C-B03C-0892F4DEEDD7}" type="sibTrans" cxnId="{BA833F08-105A-9141-B6D8-87C35DBC7B30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1E97BED3-DE9A-654B-8B48-62754828F353}" type="pres">
      <dgm:prSet presAssocID="{A27200D0-3843-7C4E-84FD-9B694EAE765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B2E2FC-14E8-B34C-8615-2F01A705C406}" type="pres">
      <dgm:prSet presAssocID="{B08081CC-6775-3748-B30E-BE7736046A9F}" presName="linNode" presStyleCnt="0"/>
      <dgm:spPr/>
    </dgm:pt>
    <dgm:pt modelId="{C45976ED-8DD4-F743-B881-A746BF116875}" type="pres">
      <dgm:prSet presAssocID="{B08081CC-6775-3748-B30E-BE7736046A9F}" presName="parentText" presStyleLbl="node1" presStyleIdx="0" presStyleCnt="4" custScaleY="31208" custLinFactNeighborX="47" custLinFactNeighborY="127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BFD281-E2F9-C642-98F0-E9249239A6B2}" type="pres">
      <dgm:prSet presAssocID="{B08081CC-6775-3748-B30E-BE7736046A9F}" presName="descendantText" presStyleLbl="alignAccFollowNode1" presStyleIdx="0" presStyleCnt="4" custScaleY="355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8ACE62-BA26-344F-B898-88BD178D89C6}" type="pres">
      <dgm:prSet presAssocID="{04C568FA-76A5-2E45-A17C-4DB8D727A247}" presName="sp" presStyleCnt="0"/>
      <dgm:spPr/>
    </dgm:pt>
    <dgm:pt modelId="{3DC1E803-CAC5-9F43-B123-4E08FE4F8F47}" type="pres">
      <dgm:prSet presAssocID="{BAB01F17-679D-AB43-8E3F-473D7FDAA4CE}" presName="linNode" presStyleCnt="0"/>
      <dgm:spPr/>
    </dgm:pt>
    <dgm:pt modelId="{848B473D-D36B-5D40-BAD6-8268B1F33DE4}" type="pres">
      <dgm:prSet presAssocID="{BAB01F17-679D-AB43-8E3F-473D7FDAA4CE}" presName="parentText" presStyleLbl="node1" presStyleIdx="1" presStyleCnt="4" custScaleY="3014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5189D0-9EA4-DC4B-B8B7-DAF06BAA56A3}" type="pres">
      <dgm:prSet presAssocID="{BAB01F17-679D-AB43-8E3F-473D7FDAA4CE}" presName="descendantText" presStyleLbl="alignAccFollowNode1" presStyleIdx="1" presStyleCnt="4" custScaleY="367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ED5A40-5EE7-A54C-94C3-0CC5CDCD28AF}" type="pres">
      <dgm:prSet presAssocID="{8B6B3588-777C-8B4C-BC94-F289B49163F2}" presName="sp" presStyleCnt="0"/>
      <dgm:spPr/>
    </dgm:pt>
    <dgm:pt modelId="{85F89A4E-EFE4-D642-972B-3063BB27E53F}" type="pres">
      <dgm:prSet presAssocID="{EF403F31-B254-E340-9571-A51818CA268F}" presName="linNode" presStyleCnt="0"/>
      <dgm:spPr/>
    </dgm:pt>
    <dgm:pt modelId="{618E0B04-0BB0-1B49-9909-139F61EFE412}" type="pres">
      <dgm:prSet presAssocID="{EF403F31-B254-E340-9571-A51818CA268F}" presName="parentText" presStyleLbl="node1" presStyleIdx="2" presStyleCnt="4" custScaleY="2478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2C4951-FA45-284F-ADBB-2DCD349B3D89}" type="pres">
      <dgm:prSet presAssocID="{EF403F31-B254-E340-9571-A51818CA268F}" presName="descendantText" presStyleLbl="alignAccFollowNode1" presStyleIdx="2" presStyleCnt="4" custScaleY="271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723DDC-06B2-A545-9A95-E9CADD5630DC}" type="pres">
      <dgm:prSet presAssocID="{D551DCD1-1BAC-DF4A-9D2C-67A7DE8EE13A}" presName="sp" presStyleCnt="0"/>
      <dgm:spPr/>
    </dgm:pt>
    <dgm:pt modelId="{FCBD533B-5BA9-0743-9073-1C260B20D07D}" type="pres">
      <dgm:prSet presAssocID="{213431D3-7400-6E44-95BB-D63F1CDE69C6}" presName="linNode" presStyleCnt="0"/>
      <dgm:spPr/>
    </dgm:pt>
    <dgm:pt modelId="{1B85D834-1374-254A-8DC3-84F2F8D2807B}" type="pres">
      <dgm:prSet presAssocID="{213431D3-7400-6E44-95BB-D63F1CDE69C6}" presName="parentText" presStyleLbl="node1" presStyleIdx="3" presStyleCnt="4" custScaleY="3179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A7BF15-6B0E-3E4F-9EDB-D874829E756E}" type="pres">
      <dgm:prSet presAssocID="{213431D3-7400-6E44-95BB-D63F1CDE69C6}" presName="descendantText" presStyleLbl="alignAccFollowNode1" presStyleIdx="3" presStyleCnt="4" custScaleY="43761" custLinFactNeighborX="309" custLinFactNeighborY="-5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1C06B8-A2B6-488F-A43E-163332A75432}" type="presOf" srcId="{C368370D-017C-5C43-8FB1-265E18ECB561}" destId="{265189D0-9EA4-DC4B-B8B7-DAF06BAA56A3}" srcOrd="0" destOrd="0" presId="urn:microsoft.com/office/officeart/2005/8/layout/vList5"/>
    <dgm:cxn modelId="{2AF2F34D-8454-D74B-8D42-70F46BB41328}" srcId="{A27200D0-3843-7C4E-84FD-9B694EAE7656}" destId="{B08081CC-6775-3748-B30E-BE7736046A9F}" srcOrd="0" destOrd="0" parTransId="{540F8BEF-19B6-064C-A822-04AA7F445C03}" sibTransId="{04C568FA-76A5-2E45-A17C-4DB8D727A247}"/>
    <dgm:cxn modelId="{38AABA14-2D68-4F2A-9240-92C382A7F734}" type="presOf" srcId="{7148A4AB-51F8-EF46-A831-A21DE179F8B3}" destId="{88A7BF15-6B0E-3E4F-9EDB-D874829E756E}" srcOrd="0" destOrd="0" presId="urn:microsoft.com/office/officeart/2005/8/layout/vList5"/>
    <dgm:cxn modelId="{F61F1C69-34DB-45DA-ABC0-BDCE76850C91}" type="presOf" srcId="{BAB01F17-679D-AB43-8E3F-473D7FDAA4CE}" destId="{848B473D-D36B-5D40-BAD6-8268B1F33DE4}" srcOrd="0" destOrd="0" presId="urn:microsoft.com/office/officeart/2005/8/layout/vList5"/>
    <dgm:cxn modelId="{E45CFB26-6FA2-4DF1-98C4-834FDC2DBC8F}" type="presOf" srcId="{0925E93B-66E2-294C-97F8-29FD6B09DA87}" destId="{8ABFD281-E2F9-C642-98F0-E9249239A6B2}" srcOrd="0" destOrd="0" presId="urn:microsoft.com/office/officeart/2005/8/layout/vList5"/>
    <dgm:cxn modelId="{B9469B14-9E37-4D0F-892E-7564208D38CD}" type="presOf" srcId="{213431D3-7400-6E44-95BB-D63F1CDE69C6}" destId="{1B85D834-1374-254A-8DC3-84F2F8D2807B}" srcOrd="0" destOrd="0" presId="urn:microsoft.com/office/officeart/2005/8/layout/vList5"/>
    <dgm:cxn modelId="{C0C2BA1E-407E-B742-BA3A-E8C5B9A7BBDA}" srcId="{B08081CC-6775-3748-B30E-BE7736046A9F}" destId="{0925E93B-66E2-294C-97F8-29FD6B09DA87}" srcOrd="0" destOrd="0" parTransId="{FD882AC2-6B7A-5749-A0B2-ECA30B1E95CD}" sibTransId="{F9CA8C98-AB18-A64C-BB40-52B83318D25A}"/>
    <dgm:cxn modelId="{1F209608-BA22-467B-B22E-B6F96406C42A}" type="presOf" srcId="{A27200D0-3843-7C4E-84FD-9B694EAE7656}" destId="{1E97BED3-DE9A-654B-8B48-62754828F353}" srcOrd="0" destOrd="0" presId="urn:microsoft.com/office/officeart/2005/8/layout/vList5"/>
    <dgm:cxn modelId="{BA170533-61B4-1549-A32D-109A04755145}" srcId="{BAB01F17-679D-AB43-8E3F-473D7FDAA4CE}" destId="{C368370D-017C-5C43-8FB1-265E18ECB561}" srcOrd="0" destOrd="0" parTransId="{7C043A93-11F0-3043-8DC8-99E9D7529735}" sibTransId="{E910F468-9E4A-B842-88B3-D338BC597694}"/>
    <dgm:cxn modelId="{31BE2674-480B-0247-90D4-6CC6FC9C8E82}" srcId="{A27200D0-3843-7C4E-84FD-9B694EAE7656}" destId="{BAB01F17-679D-AB43-8E3F-473D7FDAA4CE}" srcOrd="1" destOrd="0" parTransId="{A295BDAA-B5D2-914F-AEBF-B4DE1BDA5B4B}" sibTransId="{8B6B3588-777C-8B4C-BC94-F289B49163F2}"/>
    <dgm:cxn modelId="{628B2EAA-8C66-45B9-87B4-6C6A7FB61F48}" type="presOf" srcId="{7F6270D0-611E-4742-B0FD-DDAE3E170D0D}" destId="{CB2C4951-FA45-284F-ADBB-2DCD349B3D89}" srcOrd="0" destOrd="0" presId="urn:microsoft.com/office/officeart/2005/8/layout/vList5"/>
    <dgm:cxn modelId="{992A3398-6F25-4ED1-9F05-014FD7D950A5}" type="presOf" srcId="{EF403F31-B254-E340-9571-A51818CA268F}" destId="{618E0B04-0BB0-1B49-9909-139F61EFE412}" srcOrd="0" destOrd="0" presId="urn:microsoft.com/office/officeart/2005/8/layout/vList5"/>
    <dgm:cxn modelId="{C3934ED2-5EFC-415B-AA10-7F362B31596D}" type="presOf" srcId="{B08081CC-6775-3748-B30E-BE7736046A9F}" destId="{C45976ED-8DD4-F743-B881-A746BF116875}" srcOrd="0" destOrd="0" presId="urn:microsoft.com/office/officeart/2005/8/layout/vList5"/>
    <dgm:cxn modelId="{9CA1393E-4A32-C148-9F76-4D4DA08B8B92}" srcId="{A27200D0-3843-7C4E-84FD-9B694EAE7656}" destId="{EF403F31-B254-E340-9571-A51818CA268F}" srcOrd="2" destOrd="0" parTransId="{14BD4928-DACA-BF42-85DA-598016C2C86C}" sibTransId="{D551DCD1-1BAC-DF4A-9D2C-67A7DE8EE13A}"/>
    <dgm:cxn modelId="{BA833F08-105A-9141-B6D8-87C35DBC7B30}" srcId="{213431D3-7400-6E44-95BB-D63F1CDE69C6}" destId="{7148A4AB-51F8-EF46-A831-A21DE179F8B3}" srcOrd="0" destOrd="0" parTransId="{EF958BF0-0878-1B40-89D2-2A671809B963}" sibTransId="{294C01E9-921C-DF4C-B03C-0892F4DEEDD7}"/>
    <dgm:cxn modelId="{908C80C6-9659-0447-BBA0-397748941832}" srcId="{A27200D0-3843-7C4E-84FD-9B694EAE7656}" destId="{213431D3-7400-6E44-95BB-D63F1CDE69C6}" srcOrd="3" destOrd="0" parTransId="{09989E15-BB47-9447-8FE4-BC210535909C}" sibTransId="{F831BD24-0531-F64B-B7DE-69E900A22D1B}"/>
    <dgm:cxn modelId="{374E8458-0697-2B4F-9278-9DE0691021FB}" srcId="{EF403F31-B254-E340-9571-A51818CA268F}" destId="{7F6270D0-611E-4742-B0FD-DDAE3E170D0D}" srcOrd="0" destOrd="0" parTransId="{0D16BC8F-0EB7-D34C-AFF6-D5BF16ABEC74}" sibTransId="{24AB3256-55F8-5C4E-BC6B-362415A52851}"/>
    <dgm:cxn modelId="{10860069-DFE5-4D58-9699-C3F6C8E7B76E}" type="presParOf" srcId="{1E97BED3-DE9A-654B-8B48-62754828F353}" destId="{B8B2E2FC-14E8-B34C-8615-2F01A705C406}" srcOrd="0" destOrd="0" presId="urn:microsoft.com/office/officeart/2005/8/layout/vList5"/>
    <dgm:cxn modelId="{F4165548-1BF7-45E4-A764-CF2D800AADD8}" type="presParOf" srcId="{B8B2E2FC-14E8-B34C-8615-2F01A705C406}" destId="{C45976ED-8DD4-F743-B881-A746BF116875}" srcOrd="0" destOrd="0" presId="urn:microsoft.com/office/officeart/2005/8/layout/vList5"/>
    <dgm:cxn modelId="{B2540358-FB91-435B-829E-3EA02B93CC5D}" type="presParOf" srcId="{B8B2E2FC-14E8-B34C-8615-2F01A705C406}" destId="{8ABFD281-E2F9-C642-98F0-E9249239A6B2}" srcOrd="1" destOrd="0" presId="urn:microsoft.com/office/officeart/2005/8/layout/vList5"/>
    <dgm:cxn modelId="{03E7067B-8EC4-4EFA-9A92-2D841C22298E}" type="presParOf" srcId="{1E97BED3-DE9A-654B-8B48-62754828F353}" destId="{D88ACE62-BA26-344F-B898-88BD178D89C6}" srcOrd="1" destOrd="0" presId="urn:microsoft.com/office/officeart/2005/8/layout/vList5"/>
    <dgm:cxn modelId="{7BD087FB-C60B-41BC-9912-674D6FFF12EB}" type="presParOf" srcId="{1E97BED3-DE9A-654B-8B48-62754828F353}" destId="{3DC1E803-CAC5-9F43-B123-4E08FE4F8F47}" srcOrd="2" destOrd="0" presId="urn:microsoft.com/office/officeart/2005/8/layout/vList5"/>
    <dgm:cxn modelId="{44587B6B-2A8C-4629-81A1-C66186B575AD}" type="presParOf" srcId="{3DC1E803-CAC5-9F43-B123-4E08FE4F8F47}" destId="{848B473D-D36B-5D40-BAD6-8268B1F33DE4}" srcOrd="0" destOrd="0" presId="urn:microsoft.com/office/officeart/2005/8/layout/vList5"/>
    <dgm:cxn modelId="{70B0424E-1932-4DD8-8CE9-0DED56F7F65B}" type="presParOf" srcId="{3DC1E803-CAC5-9F43-B123-4E08FE4F8F47}" destId="{265189D0-9EA4-DC4B-B8B7-DAF06BAA56A3}" srcOrd="1" destOrd="0" presId="urn:microsoft.com/office/officeart/2005/8/layout/vList5"/>
    <dgm:cxn modelId="{BCBBC967-78E6-4DD9-8124-286B7BE14265}" type="presParOf" srcId="{1E97BED3-DE9A-654B-8B48-62754828F353}" destId="{8BED5A40-5EE7-A54C-94C3-0CC5CDCD28AF}" srcOrd="3" destOrd="0" presId="urn:microsoft.com/office/officeart/2005/8/layout/vList5"/>
    <dgm:cxn modelId="{AA7A3693-BB62-469A-BC5B-FB26AF4B5E9B}" type="presParOf" srcId="{1E97BED3-DE9A-654B-8B48-62754828F353}" destId="{85F89A4E-EFE4-D642-972B-3063BB27E53F}" srcOrd="4" destOrd="0" presId="urn:microsoft.com/office/officeart/2005/8/layout/vList5"/>
    <dgm:cxn modelId="{CC0380ED-4545-47E5-B53A-08EAB7815960}" type="presParOf" srcId="{85F89A4E-EFE4-D642-972B-3063BB27E53F}" destId="{618E0B04-0BB0-1B49-9909-139F61EFE412}" srcOrd="0" destOrd="0" presId="urn:microsoft.com/office/officeart/2005/8/layout/vList5"/>
    <dgm:cxn modelId="{5511FE7D-A174-4E93-807E-4EEB0557E3F3}" type="presParOf" srcId="{85F89A4E-EFE4-D642-972B-3063BB27E53F}" destId="{CB2C4951-FA45-284F-ADBB-2DCD349B3D89}" srcOrd="1" destOrd="0" presId="urn:microsoft.com/office/officeart/2005/8/layout/vList5"/>
    <dgm:cxn modelId="{4D941254-5E15-4FAA-9A03-29E91106BD9F}" type="presParOf" srcId="{1E97BED3-DE9A-654B-8B48-62754828F353}" destId="{9B723DDC-06B2-A545-9A95-E9CADD5630DC}" srcOrd="5" destOrd="0" presId="urn:microsoft.com/office/officeart/2005/8/layout/vList5"/>
    <dgm:cxn modelId="{C8D62322-031F-43F4-A898-1A227E80AFFA}" type="presParOf" srcId="{1E97BED3-DE9A-654B-8B48-62754828F353}" destId="{FCBD533B-5BA9-0743-9073-1C260B20D07D}" srcOrd="6" destOrd="0" presId="urn:microsoft.com/office/officeart/2005/8/layout/vList5"/>
    <dgm:cxn modelId="{E5471D12-1C2A-41E9-97C0-3AFD73D38520}" type="presParOf" srcId="{FCBD533B-5BA9-0743-9073-1C260B20D07D}" destId="{1B85D834-1374-254A-8DC3-84F2F8D2807B}" srcOrd="0" destOrd="0" presId="urn:microsoft.com/office/officeart/2005/8/layout/vList5"/>
    <dgm:cxn modelId="{C31EE81F-BD9E-47B7-9D56-CFC01D1447DA}" type="presParOf" srcId="{FCBD533B-5BA9-0743-9073-1C260B20D07D}" destId="{88A7BF15-6B0E-3E4F-9EDB-D874829E756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7200D0-3843-7C4E-84FD-9B694EAE7656}" type="doc">
      <dgm:prSet loTypeId="urn:microsoft.com/office/officeart/2005/8/layout/vList5" loCatId="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B08081CC-6775-3748-B30E-BE7736046A9F}">
      <dgm:prSet phldrT="[Text]" custT="1"/>
      <dgm:spPr/>
      <dgm:t>
        <a:bodyPr/>
        <a:lstStyle/>
        <a:p>
          <a:r>
            <a:rPr lang="pt-BR" sz="1400" b="1" noProof="0" dirty="0" smtClean="0">
              <a:solidFill>
                <a:srgbClr val="000000"/>
              </a:solidFill>
              <a:latin typeface="Arial"/>
              <a:cs typeface="Arial"/>
            </a:rPr>
            <a:t>Ação 05</a:t>
          </a:r>
        </a:p>
        <a:p>
          <a:r>
            <a:rPr lang="pt-BR" sz="1400" noProof="0" dirty="0" smtClean="0">
              <a:solidFill>
                <a:srgbClr val="000000"/>
              </a:solidFill>
              <a:latin typeface="Arial"/>
              <a:cs typeface="Arial"/>
            </a:rPr>
            <a:t>Produção de loteamentos urbanos</a:t>
          </a:r>
          <a:endParaRPr lang="pt-BR" sz="1400" noProof="0" dirty="0">
            <a:solidFill>
              <a:srgbClr val="000000"/>
            </a:solidFill>
            <a:latin typeface="Arial"/>
            <a:cs typeface="Arial"/>
          </a:endParaRPr>
        </a:p>
      </dgm:t>
    </dgm:pt>
    <dgm:pt modelId="{540F8BEF-19B6-064C-A822-04AA7F445C03}" type="parTrans" cxnId="{2AF2F34D-8454-D74B-8D42-70F46BB41328}">
      <dgm:prSet/>
      <dgm:spPr/>
      <dgm:t>
        <a:bodyPr/>
        <a:lstStyle/>
        <a:p>
          <a:endParaRPr lang="pt-BR" noProof="0">
            <a:latin typeface="Arial"/>
            <a:cs typeface="Arial"/>
          </a:endParaRPr>
        </a:p>
      </dgm:t>
    </dgm:pt>
    <dgm:pt modelId="{04C568FA-76A5-2E45-A17C-4DB8D727A247}" type="sibTrans" cxnId="{2AF2F34D-8454-D74B-8D42-70F46BB41328}">
      <dgm:prSet/>
      <dgm:spPr/>
      <dgm:t>
        <a:bodyPr/>
        <a:lstStyle/>
        <a:p>
          <a:endParaRPr lang="pt-BR" noProof="0">
            <a:latin typeface="Arial"/>
            <a:cs typeface="Arial"/>
          </a:endParaRPr>
        </a:p>
      </dgm:t>
    </dgm:pt>
    <dgm:pt modelId="{0925E93B-66E2-294C-97F8-29FD6B09DA87}">
      <dgm:prSet phldrT="[Text]" custT="1"/>
      <dgm:spPr/>
      <dgm:t>
        <a:bodyPr/>
        <a:lstStyle/>
        <a:p>
          <a:r>
            <a:rPr lang="pt-BR" sz="1400" b="1" noProof="0" dirty="0" smtClean="0">
              <a:latin typeface="Arial"/>
              <a:cs typeface="Arial"/>
            </a:rPr>
            <a:t>Público Alvo: </a:t>
          </a:r>
          <a:r>
            <a:rPr lang="pt-BR" sz="1400" b="0" noProof="0" dirty="0" smtClean="0">
              <a:latin typeface="Arial"/>
              <a:cs typeface="Arial"/>
            </a:rPr>
            <a:t>Demanda demográfica de 0 a 5 SM</a:t>
          </a:r>
          <a:endParaRPr lang="pt-BR" sz="1400" b="1" noProof="0" dirty="0">
            <a:latin typeface="Arial"/>
            <a:cs typeface="Arial"/>
          </a:endParaRPr>
        </a:p>
      </dgm:t>
    </dgm:pt>
    <dgm:pt modelId="{FD882AC2-6B7A-5749-A0B2-ECA30B1E95CD}" type="parTrans" cxnId="{C0C2BA1E-407E-B742-BA3A-E8C5B9A7BBDA}">
      <dgm:prSet/>
      <dgm:spPr/>
      <dgm:t>
        <a:bodyPr/>
        <a:lstStyle/>
        <a:p>
          <a:endParaRPr lang="pt-BR" noProof="0">
            <a:latin typeface="Arial"/>
            <a:cs typeface="Arial"/>
          </a:endParaRPr>
        </a:p>
      </dgm:t>
    </dgm:pt>
    <dgm:pt modelId="{F9CA8C98-AB18-A64C-BB40-52B83318D25A}" type="sibTrans" cxnId="{C0C2BA1E-407E-B742-BA3A-E8C5B9A7BBDA}">
      <dgm:prSet/>
      <dgm:spPr/>
      <dgm:t>
        <a:bodyPr/>
        <a:lstStyle/>
        <a:p>
          <a:endParaRPr lang="pt-BR" noProof="0">
            <a:latin typeface="Arial"/>
            <a:cs typeface="Arial"/>
          </a:endParaRPr>
        </a:p>
      </dgm:t>
    </dgm:pt>
    <dgm:pt modelId="{1E97BED3-DE9A-654B-8B48-62754828F353}" type="pres">
      <dgm:prSet presAssocID="{A27200D0-3843-7C4E-84FD-9B694EAE765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B2E2FC-14E8-B34C-8615-2F01A705C406}" type="pres">
      <dgm:prSet presAssocID="{B08081CC-6775-3748-B30E-BE7736046A9F}" presName="linNode" presStyleCnt="0"/>
      <dgm:spPr/>
    </dgm:pt>
    <dgm:pt modelId="{C45976ED-8DD4-F743-B881-A746BF116875}" type="pres">
      <dgm:prSet presAssocID="{B08081CC-6775-3748-B30E-BE7736046A9F}" presName="parentText" presStyleLbl="node1" presStyleIdx="0" presStyleCnt="1" custScaleX="202666" custScaleY="72249" custLinFactNeighborX="-11499" custLinFactNeighborY="-1392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BFD281-E2F9-C642-98F0-E9249239A6B2}" type="pres">
      <dgm:prSet presAssocID="{B08081CC-6775-3748-B30E-BE7736046A9F}" presName="descendantText" presStyleLbl="alignAccFollowNode1" presStyleIdx="0" presStyleCnt="1" custScaleX="199667" custScaleY="76264" custLinFactNeighborX="-987" custLinFactNeighborY="-146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AF2F34D-8454-D74B-8D42-70F46BB41328}" srcId="{A27200D0-3843-7C4E-84FD-9B694EAE7656}" destId="{B08081CC-6775-3748-B30E-BE7736046A9F}" srcOrd="0" destOrd="0" parTransId="{540F8BEF-19B6-064C-A822-04AA7F445C03}" sibTransId="{04C568FA-76A5-2E45-A17C-4DB8D727A247}"/>
    <dgm:cxn modelId="{3B5F49D1-864C-4780-8CE9-5ACCED3E7BB7}" type="presOf" srcId="{0925E93B-66E2-294C-97F8-29FD6B09DA87}" destId="{8ABFD281-E2F9-C642-98F0-E9249239A6B2}" srcOrd="0" destOrd="0" presId="urn:microsoft.com/office/officeart/2005/8/layout/vList5"/>
    <dgm:cxn modelId="{C0C2BA1E-407E-B742-BA3A-E8C5B9A7BBDA}" srcId="{B08081CC-6775-3748-B30E-BE7736046A9F}" destId="{0925E93B-66E2-294C-97F8-29FD6B09DA87}" srcOrd="0" destOrd="0" parTransId="{FD882AC2-6B7A-5749-A0B2-ECA30B1E95CD}" sibTransId="{F9CA8C98-AB18-A64C-BB40-52B83318D25A}"/>
    <dgm:cxn modelId="{8261B29E-75B6-45E8-8526-78B8BCB6273B}" type="presOf" srcId="{A27200D0-3843-7C4E-84FD-9B694EAE7656}" destId="{1E97BED3-DE9A-654B-8B48-62754828F353}" srcOrd="0" destOrd="0" presId="urn:microsoft.com/office/officeart/2005/8/layout/vList5"/>
    <dgm:cxn modelId="{2E9D94CA-4ACB-4A4B-9FC7-D01CC379C805}" type="presOf" srcId="{B08081CC-6775-3748-B30E-BE7736046A9F}" destId="{C45976ED-8DD4-F743-B881-A746BF116875}" srcOrd="0" destOrd="0" presId="urn:microsoft.com/office/officeart/2005/8/layout/vList5"/>
    <dgm:cxn modelId="{395541E5-9B39-4AFC-B9F6-E66AD4A9AD29}" type="presParOf" srcId="{1E97BED3-DE9A-654B-8B48-62754828F353}" destId="{B8B2E2FC-14E8-B34C-8615-2F01A705C406}" srcOrd="0" destOrd="0" presId="urn:microsoft.com/office/officeart/2005/8/layout/vList5"/>
    <dgm:cxn modelId="{27254EC5-84B0-43E4-9305-2B29E4C02D37}" type="presParOf" srcId="{B8B2E2FC-14E8-B34C-8615-2F01A705C406}" destId="{C45976ED-8DD4-F743-B881-A746BF116875}" srcOrd="0" destOrd="0" presId="urn:microsoft.com/office/officeart/2005/8/layout/vList5"/>
    <dgm:cxn modelId="{17A769B3-0F35-48E4-9AA9-2F078DF2E692}" type="presParOf" srcId="{B8B2E2FC-14E8-B34C-8615-2F01A705C406}" destId="{8ABFD281-E2F9-C642-98F0-E9249239A6B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27200D0-3843-7C4E-84FD-9B694EAE7656}" type="doc">
      <dgm:prSet loTypeId="urn:microsoft.com/office/officeart/2005/8/layout/vList5" loCatId="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B08081CC-6775-3748-B30E-BE7736046A9F}">
      <dgm:prSet phldrT="[Text]" custT="1"/>
      <dgm:spPr>
        <a:solidFill>
          <a:schemeClr val="accent6">
            <a:hueOff val="0"/>
            <a:satOff val="0"/>
            <a:lumOff val="0"/>
            <a:alpha val="98000"/>
          </a:schemeClr>
        </a:solidFill>
      </dgm:spPr>
      <dgm:t>
        <a:bodyPr/>
        <a:lstStyle/>
        <a:p>
          <a:r>
            <a:rPr lang="pt-BR" sz="1300" b="1" noProof="0" dirty="0" smtClean="0">
              <a:solidFill>
                <a:srgbClr val="000000"/>
              </a:solidFill>
              <a:latin typeface="Arial"/>
              <a:cs typeface="Arial"/>
            </a:rPr>
            <a:t>Ação 06 </a:t>
          </a:r>
        </a:p>
        <a:p>
          <a:r>
            <a:rPr lang="pt-BR" sz="1300" noProof="0" dirty="0" smtClean="0">
              <a:solidFill>
                <a:srgbClr val="000000"/>
              </a:solidFill>
              <a:latin typeface="Arial"/>
              <a:cs typeface="Arial"/>
            </a:rPr>
            <a:t>Regularização urbanística nas AIS</a:t>
          </a:r>
          <a:endParaRPr lang="pt-BR" sz="1300" noProof="0" dirty="0">
            <a:solidFill>
              <a:srgbClr val="000000"/>
            </a:solidFill>
            <a:latin typeface="Arial"/>
            <a:cs typeface="Arial"/>
          </a:endParaRPr>
        </a:p>
      </dgm:t>
    </dgm:pt>
    <dgm:pt modelId="{540F8BEF-19B6-064C-A822-04AA7F445C03}" type="parTrans" cxnId="{2AF2F34D-8454-D74B-8D42-70F46BB41328}">
      <dgm:prSet/>
      <dgm:spPr/>
      <dgm:t>
        <a:bodyPr/>
        <a:lstStyle/>
        <a:p>
          <a:endParaRPr lang="pt-BR" noProof="0">
            <a:latin typeface="Arial"/>
            <a:cs typeface="Arial"/>
          </a:endParaRPr>
        </a:p>
      </dgm:t>
    </dgm:pt>
    <dgm:pt modelId="{04C568FA-76A5-2E45-A17C-4DB8D727A247}" type="sibTrans" cxnId="{2AF2F34D-8454-D74B-8D42-70F46BB41328}">
      <dgm:prSet/>
      <dgm:spPr/>
      <dgm:t>
        <a:bodyPr/>
        <a:lstStyle/>
        <a:p>
          <a:endParaRPr lang="pt-BR" noProof="0">
            <a:latin typeface="Arial"/>
            <a:cs typeface="Arial"/>
          </a:endParaRPr>
        </a:p>
      </dgm:t>
    </dgm:pt>
    <dgm:pt modelId="{0925E93B-66E2-294C-97F8-29FD6B09DA87}">
      <dgm:prSet phldrT="[Text]" custT="1"/>
      <dgm:spPr/>
      <dgm:t>
        <a:bodyPr/>
        <a:lstStyle/>
        <a:p>
          <a:r>
            <a:rPr lang="pt-BR" sz="1400" b="1" noProof="0" dirty="0" smtClean="0">
              <a:latin typeface="Arial"/>
              <a:cs typeface="Arial"/>
            </a:rPr>
            <a:t>Público Alvo: </a:t>
          </a:r>
          <a:r>
            <a:rPr lang="pt-BR" sz="1400" b="0" noProof="0" dirty="0" smtClean="0">
              <a:latin typeface="Arial"/>
              <a:cs typeface="Arial"/>
            </a:rPr>
            <a:t>AIS</a:t>
          </a:r>
          <a:endParaRPr lang="pt-BR" sz="1400" b="1" noProof="0" dirty="0">
            <a:latin typeface="Arial"/>
            <a:cs typeface="Arial"/>
          </a:endParaRPr>
        </a:p>
      </dgm:t>
    </dgm:pt>
    <dgm:pt modelId="{FD882AC2-6B7A-5749-A0B2-ECA30B1E95CD}" type="parTrans" cxnId="{C0C2BA1E-407E-B742-BA3A-E8C5B9A7BBDA}">
      <dgm:prSet/>
      <dgm:spPr/>
      <dgm:t>
        <a:bodyPr/>
        <a:lstStyle/>
        <a:p>
          <a:endParaRPr lang="pt-BR" noProof="0">
            <a:latin typeface="Arial"/>
            <a:cs typeface="Arial"/>
          </a:endParaRPr>
        </a:p>
      </dgm:t>
    </dgm:pt>
    <dgm:pt modelId="{F9CA8C98-AB18-A64C-BB40-52B83318D25A}" type="sibTrans" cxnId="{C0C2BA1E-407E-B742-BA3A-E8C5B9A7BBDA}">
      <dgm:prSet/>
      <dgm:spPr/>
      <dgm:t>
        <a:bodyPr/>
        <a:lstStyle/>
        <a:p>
          <a:endParaRPr lang="pt-BR" noProof="0">
            <a:latin typeface="Arial"/>
            <a:cs typeface="Arial"/>
          </a:endParaRPr>
        </a:p>
      </dgm:t>
    </dgm:pt>
    <dgm:pt modelId="{213431D3-7400-6E44-95BB-D63F1CDE69C6}">
      <dgm:prSet custT="1"/>
      <dgm:spPr>
        <a:solidFill>
          <a:schemeClr val="accent6">
            <a:hueOff val="0"/>
            <a:satOff val="0"/>
            <a:lumOff val="0"/>
          </a:schemeClr>
        </a:solidFill>
      </dgm:spPr>
      <dgm:t>
        <a:bodyPr/>
        <a:lstStyle/>
        <a:p>
          <a:r>
            <a:rPr lang="pt-BR" sz="1300" b="1" noProof="0" dirty="0" smtClean="0">
              <a:solidFill>
                <a:srgbClr val="000000"/>
              </a:solidFill>
              <a:latin typeface="Arial"/>
              <a:cs typeface="Arial"/>
            </a:rPr>
            <a:t>Ação 07 </a:t>
          </a:r>
        </a:p>
        <a:p>
          <a:r>
            <a:rPr lang="pt-BR" sz="1300" noProof="0" dirty="0" smtClean="0">
              <a:solidFill>
                <a:srgbClr val="000000"/>
              </a:solidFill>
              <a:latin typeface="Arial"/>
              <a:cs typeface="Arial"/>
            </a:rPr>
            <a:t>Regularização jurídica nas AIS</a:t>
          </a:r>
          <a:endParaRPr lang="pt-BR" sz="1300" noProof="0" dirty="0">
            <a:solidFill>
              <a:srgbClr val="000000"/>
            </a:solidFill>
            <a:latin typeface="Arial"/>
            <a:cs typeface="Arial"/>
          </a:endParaRPr>
        </a:p>
      </dgm:t>
    </dgm:pt>
    <dgm:pt modelId="{09989E15-BB47-9447-8FE4-BC210535909C}" type="parTrans" cxnId="{908C80C6-9659-0447-BBA0-397748941832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F831BD24-0531-F64B-B7DE-69E900A22D1B}" type="sibTrans" cxnId="{908C80C6-9659-0447-BBA0-397748941832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7148A4AB-51F8-EF46-A831-A21DE179F8B3}">
      <dgm:prSet phldrT="[Text]" custT="1"/>
      <dgm:spPr>
        <a:solidFill>
          <a:schemeClr val="accent6">
            <a:tint val="40000"/>
            <a:hueOff val="0"/>
            <a:satOff val="0"/>
            <a:lumOff val="0"/>
          </a:schemeClr>
        </a:solidFill>
      </dgm:spPr>
      <dgm:t>
        <a:bodyPr/>
        <a:lstStyle/>
        <a:p>
          <a:r>
            <a:rPr lang="pt-BR" sz="1400" b="1" noProof="0" dirty="0" smtClean="0">
              <a:latin typeface="Arial"/>
              <a:cs typeface="Arial"/>
            </a:rPr>
            <a:t>Público Alvo: </a:t>
          </a:r>
          <a:r>
            <a:rPr lang="pt-BR" sz="1400" b="0" noProof="0" dirty="0" smtClean="0">
              <a:latin typeface="Arial"/>
              <a:cs typeface="Arial"/>
            </a:rPr>
            <a:t>AIS</a:t>
          </a:r>
          <a:endParaRPr lang="pt-BR" sz="1400" noProof="0" dirty="0">
            <a:latin typeface="Arial"/>
            <a:cs typeface="Arial"/>
          </a:endParaRPr>
        </a:p>
      </dgm:t>
    </dgm:pt>
    <dgm:pt modelId="{EF958BF0-0878-1B40-89D2-2A671809B963}" type="parTrans" cxnId="{BA833F08-105A-9141-B6D8-87C35DBC7B30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294C01E9-921C-DF4C-B03C-0892F4DEEDD7}" type="sibTrans" cxnId="{BA833F08-105A-9141-B6D8-87C35DBC7B30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1E97BED3-DE9A-654B-8B48-62754828F353}" type="pres">
      <dgm:prSet presAssocID="{A27200D0-3843-7C4E-84FD-9B694EAE765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B2E2FC-14E8-B34C-8615-2F01A705C406}" type="pres">
      <dgm:prSet presAssocID="{B08081CC-6775-3748-B30E-BE7736046A9F}" presName="linNode" presStyleCnt="0"/>
      <dgm:spPr/>
    </dgm:pt>
    <dgm:pt modelId="{C45976ED-8DD4-F743-B881-A746BF116875}" type="pres">
      <dgm:prSet presAssocID="{B08081CC-6775-3748-B30E-BE7736046A9F}" presName="parentText" presStyleLbl="node1" presStyleIdx="0" presStyleCnt="2" custScaleY="41095" custLinFactY="-100000" custLinFactNeighborX="-3152" custLinFactNeighborY="-16643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BFD281-E2F9-C642-98F0-E9249239A6B2}" type="pres">
      <dgm:prSet presAssocID="{B08081CC-6775-3748-B30E-BE7736046A9F}" presName="descendantText" presStyleLbl="alignAccFollowNode1" presStyleIdx="0" presStyleCnt="2" custScaleY="36762" custLinFactNeighborX="-30" custLinFactNeighborY="-52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8ACE62-BA26-344F-B898-88BD178D89C6}" type="pres">
      <dgm:prSet presAssocID="{04C568FA-76A5-2E45-A17C-4DB8D727A247}" presName="sp" presStyleCnt="0"/>
      <dgm:spPr/>
    </dgm:pt>
    <dgm:pt modelId="{FCBD533B-5BA9-0743-9073-1C260B20D07D}" type="pres">
      <dgm:prSet presAssocID="{213431D3-7400-6E44-95BB-D63F1CDE69C6}" presName="linNode" presStyleCnt="0"/>
      <dgm:spPr/>
    </dgm:pt>
    <dgm:pt modelId="{1B85D834-1374-254A-8DC3-84F2F8D2807B}" type="pres">
      <dgm:prSet presAssocID="{213431D3-7400-6E44-95BB-D63F1CDE69C6}" presName="parentText" presStyleLbl="node1" presStyleIdx="1" presStyleCnt="2" custScaleY="4609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A7BF15-6B0E-3E4F-9EDB-D874829E756E}" type="pres">
      <dgm:prSet presAssocID="{213431D3-7400-6E44-95BB-D63F1CDE69C6}" presName="descendantText" presStyleLbl="alignAccFollowNode1" presStyleIdx="1" presStyleCnt="2" custScaleY="364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F012335-FB05-481C-BFBB-4EFBD3D584B6}" type="presOf" srcId="{A27200D0-3843-7C4E-84FD-9B694EAE7656}" destId="{1E97BED3-DE9A-654B-8B48-62754828F353}" srcOrd="0" destOrd="0" presId="urn:microsoft.com/office/officeart/2005/8/layout/vList5"/>
    <dgm:cxn modelId="{2AF2F34D-8454-D74B-8D42-70F46BB41328}" srcId="{A27200D0-3843-7C4E-84FD-9B694EAE7656}" destId="{B08081CC-6775-3748-B30E-BE7736046A9F}" srcOrd="0" destOrd="0" parTransId="{540F8BEF-19B6-064C-A822-04AA7F445C03}" sibTransId="{04C568FA-76A5-2E45-A17C-4DB8D727A247}"/>
    <dgm:cxn modelId="{D55469D7-E80B-4EE4-B516-50952F75D1F8}" type="presOf" srcId="{0925E93B-66E2-294C-97F8-29FD6B09DA87}" destId="{8ABFD281-E2F9-C642-98F0-E9249239A6B2}" srcOrd="0" destOrd="0" presId="urn:microsoft.com/office/officeart/2005/8/layout/vList5"/>
    <dgm:cxn modelId="{C0C2BA1E-407E-B742-BA3A-E8C5B9A7BBDA}" srcId="{B08081CC-6775-3748-B30E-BE7736046A9F}" destId="{0925E93B-66E2-294C-97F8-29FD6B09DA87}" srcOrd="0" destOrd="0" parTransId="{FD882AC2-6B7A-5749-A0B2-ECA30B1E95CD}" sibTransId="{F9CA8C98-AB18-A64C-BB40-52B83318D25A}"/>
    <dgm:cxn modelId="{65A788AC-AEE8-4BAD-B265-CAD5B83D8A3F}" type="presOf" srcId="{7148A4AB-51F8-EF46-A831-A21DE179F8B3}" destId="{88A7BF15-6B0E-3E4F-9EDB-D874829E756E}" srcOrd="0" destOrd="0" presId="urn:microsoft.com/office/officeart/2005/8/layout/vList5"/>
    <dgm:cxn modelId="{508B9215-39C3-479F-96C9-00007AA78962}" type="presOf" srcId="{B08081CC-6775-3748-B30E-BE7736046A9F}" destId="{C45976ED-8DD4-F743-B881-A746BF116875}" srcOrd="0" destOrd="0" presId="urn:microsoft.com/office/officeart/2005/8/layout/vList5"/>
    <dgm:cxn modelId="{BA833F08-105A-9141-B6D8-87C35DBC7B30}" srcId="{213431D3-7400-6E44-95BB-D63F1CDE69C6}" destId="{7148A4AB-51F8-EF46-A831-A21DE179F8B3}" srcOrd="0" destOrd="0" parTransId="{EF958BF0-0878-1B40-89D2-2A671809B963}" sibTransId="{294C01E9-921C-DF4C-B03C-0892F4DEEDD7}"/>
    <dgm:cxn modelId="{908C80C6-9659-0447-BBA0-397748941832}" srcId="{A27200D0-3843-7C4E-84FD-9B694EAE7656}" destId="{213431D3-7400-6E44-95BB-D63F1CDE69C6}" srcOrd="1" destOrd="0" parTransId="{09989E15-BB47-9447-8FE4-BC210535909C}" sibTransId="{F831BD24-0531-F64B-B7DE-69E900A22D1B}"/>
    <dgm:cxn modelId="{EE7B9118-7866-4A31-B993-E320F3412B27}" type="presOf" srcId="{213431D3-7400-6E44-95BB-D63F1CDE69C6}" destId="{1B85D834-1374-254A-8DC3-84F2F8D2807B}" srcOrd="0" destOrd="0" presId="urn:microsoft.com/office/officeart/2005/8/layout/vList5"/>
    <dgm:cxn modelId="{A6AEB661-3D32-416A-846A-9E61508E15FA}" type="presParOf" srcId="{1E97BED3-DE9A-654B-8B48-62754828F353}" destId="{B8B2E2FC-14E8-B34C-8615-2F01A705C406}" srcOrd="0" destOrd="0" presId="urn:microsoft.com/office/officeart/2005/8/layout/vList5"/>
    <dgm:cxn modelId="{7E416788-93AC-47F3-9C3D-F50B5E01AD5E}" type="presParOf" srcId="{B8B2E2FC-14E8-B34C-8615-2F01A705C406}" destId="{C45976ED-8DD4-F743-B881-A746BF116875}" srcOrd="0" destOrd="0" presId="urn:microsoft.com/office/officeart/2005/8/layout/vList5"/>
    <dgm:cxn modelId="{79C7FEC8-44BA-42E3-BEA5-FDE33E757C0B}" type="presParOf" srcId="{B8B2E2FC-14E8-B34C-8615-2F01A705C406}" destId="{8ABFD281-E2F9-C642-98F0-E9249239A6B2}" srcOrd="1" destOrd="0" presId="urn:microsoft.com/office/officeart/2005/8/layout/vList5"/>
    <dgm:cxn modelId="{F63D977F-4220-49BB-9A21-FD011AE636B7}" type="presParOf" srcId="{1E97BED3-DE9A-654B-8B48-62754828F353}" destId="{D88ACE62-BA26-344F-B898-88BD178D89C6}" srcOrd="1" destOrd="0" presId="urn:microsoft.com/office/officeart/2005/8/layout/vList5"/>
    <dgm:cxn modelId="{CB09AD1A-F0CF-49A8-83EC-98DB63091CDC}" type="presParOf" srcId="{1E97BED3-DE9A-654B-8B48-62754828F353}" destId="{FCBD533B-5BA9-0743-9073-1C260B20D07D}" srcOrd="2" destOrd="0" presId="urn:microsoft.com/office/officeart/2005/8/layout/vList5"/>
    <dgm:cxn modelId="{D23A8856-4B88-4412-8986-0D792E61A2DC}" type="presParOf" srcId="{FCBD533B-5BA9-0743-9073-1C260B20D07D}" destId="{1B85D834-1374-254A-8DC3-84F2F8D2807B}" srcOrd="0" destOrd="0" presId="urn:microsoft.com/office/officeart/2005/8/layout/vList5"/>
    <dgm:cxn modelId="{BFE9839B-4519-4445-A3F3-E69D4708DD53}" type="presParOf" srcId="{FCBD533B-5BA9-0743-9073-1C260B20D07D}" destId="{88A7BF15-6B0E-3E4F-9EDB-D874829E756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27200D0-3843-7C4E-84FD-9B694EAE7656}" type="doc">
      <dgm:prSet loTypeId="urn:microsoft.com/office/officeart/2005/8/layout/vList5" loCatId="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B08081CC-6775-3748-B30E-BE7736046A9F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pt-BR" sz="1300" b="1" noProof="0" dirty="0" smtClean="0">
              <a:solidFill>
                <a:schemeClr val="tx1"/>
              </a:solidFill>
              <a:latin typeface="Arial"/>
              <a:cs typeface="Arial"/>
            </a:rPr>
            <a:t>Ação 08</a:t>
          </a:r>
        </a:p>
        <a:p>
          <a:pPr>
            <a:lnSpc>
              <a:spcPct val="100000"/>
            </a:lnSpc>
          </a:pPr>
          <a:r>
            <a:rPr lang="pt-BR" sz="1300" noProof="0" dirty="0" smtClean="0">
              <a:solidFill>
                <a:schemeClr val="tx1"/>
              </a:solidFill>
              <a:latin typeface="Arial"/>
              <a:cs typeface="Arial"/>
            </a:rPr>
            <a:t>Revisão do Plano Municipal de Redução de Risco</a:t>
          </a:r>
          <a:endParaRPr lang="pt-BR" sz="1300" noProof="0" dirty="0">
            <a:solidFill>
              <a:schemeClr val="tx1"/>
            </a:solidFill>
            <a:latin typeface="Arial"/>
            <a:cs typeface="Arial"/>
          </a:endParaRPr>
        </a:p>
      </dgm:t>
    </dgm:pt>
    <dgm:pt modelId="{540F8BEF-19B6-064C-A822-04AA7F445C03}" type="parTrans" cxnId="{2AF2F34D-8454-D74B-8D42-70F46BB41328}">
      <dgm:prSet/>
      <dgm:spPr/>
      <dgm:t>
        <a:bodyPr/>
        <a:lstStyle/>
        <a:p>
          <a:pPr>
            <a:lnSpc>
              <a:spcPct val="100000"/>
            </a:lnSpc>
          </a:pPr>
          <a:endParaRPr lang="pt-BR" sz="1300" noProof="0">
            <a:latin typeface="Arial"/>
            <a:cs typeface="Arial"/>
          </a:endParaRPr>
        </a:p>
      </dgm:t>
    </dgm:pt>
    <dgm:pt modelId="{04C568FA-76A5-2E45-A17C-4DB8D727A247}" type="sibTrans" cxnId="{2AF2F34D-8454-D74B-8D42-70F46BB41328}">
      <dgm:prSet/>
      <dgm:spPr/>
      <dgm:t>
        <a:bodyPr/>
        <a:lstStyle/>
        <a:p>
          <a:pPr>
            <a:lnSpc>
              <a:spcPct val="100000"/>
            </a:lnSpc>
          </a:pPr>
          <a:endParaRPr lang="pt-BR" sz="1300" noProof="0">
            <a:latin typeface="Arial"/>
            <a:cs typeface="Arial"/>
          </a:endParaRPr>
        </a:p>
      </dgm:t>
    </dgm:pt>
    <dgm:pt modelId="{0925E93B-66E2-294C-97F8-29FD6B09DA87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pt-BR" sz="1300" b="1" noProof="0" dirty="0" smtClean="0">
              <a:latin typeface="Arial"/>
              <a:cs typeface="Arial"/>
            </a:rPr>
            <a:t>Público Alvo: </a:t>
          </a:r>
          <a:r>
            <a:rPr lang="pt-BR" sz="1300" b="0" noProof="0" dirty="0" smtClean="0">
              <a:latin typeface="Arial"/>
              <a:cs typeface="Arial"/>
            </a:rPr>
            <a:t>AIS em área de risco</a:t>
          </a:r>
          <a:endParaRPr lang="pt-BR" sz="1300" b="1" noProof="0" dirty="0">
            <a:latin typeface="Arial"/>
            <a:cs typeface="Arial"/>
          </a:endParaRPr>
        </a:p>
      </dgm:t>
    </dgm:pt>
    <dgm:pt modelId="{FD882AC2-6B7A-5749-A0B2-ECA30B1E95CD}" type="parTrans" cxnId="{C0C2BA1E-407E-B742-BA3A-E8C5B9A7BBDA}">
      <dgm:prSet/>
      <dgm:spPr/>
      <dgm:t>
        <a:bodyPr/>
        <a:lstStyle/>
        <a:p>
          <a:pPr>
            <a:lnSpc>
              <a:spcPct val="100000"/>
            </a:lnSpc>
          </a:pPr>
          <a:endParaRPr lang="pt-BR" sz="1300" noProof="0">
            <a:latin typeface="Arial"/>
            <a:cs typeface="Arial"/>
          </a:endParaRPr>
        </a:p>
      </dgm:t>
    </dgm:pt>
    <dgm:pt modelId="{F9CA8C98-AB18-A64C-BB40-52B83318D25A}" type="sibTrans" cxnId="{C0C2BA1E-407E-B742-BA3A-E8C5B9A7BBDA}">
      <dgm:prSet/>
      <dgm:spPr/>
      <dgm:t>
        <a:bodyPr/>
        <a:lstStyle/>
        <a:p>
          <a:pPr>
            <a:lnSpc>
              <a:spcPct val="100000"/>
            </a:lnSpc>
          </a:pPr>
          <a:endParaRPr lang="pt-BR" sz="1300" noProof="0">
            <a:latin typeface="Arial"/>
            <a:cs typeface="Arial"/>
          </a:endParaRPr>
        </a:p>
      </dgm:t>
    </dgm:pt>
    <dgm:pt modelId="{BAB01F17-679D-AB43-8E3F-473D7FDAA4CE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pt-BR" sz="1300" b="1" noProof="0" dirty="0" smtClean="0">
              <a:solidFill>
                <a:srgbClr val="000000"/>
              </a:solidFill>
              <a:latin typeface="Arial"/>
              <a:cs typeface="Arial"/>
            </a:rPr>
            <a:t>Ação 09</a:t>
          </a:r>
        </a:p>
        <a:p>
          <a:pPr>
            <a:lnSpc>
              <a:spcPct val="100000"/>
            </a:lnSpc>
          </a:pPr>
          <a:r>
            <a:rPr lang="pt-BR" sz="1300" noProof="0" dirty="0" smtClean="0">
              <a:solidFill>
                <a:srgbClr val="000000"/>
              </a:solidFill>
              <a:latin typeface="Arial"/>
              <a:cs typeface="Arial"/>
            </a:rPr>
            <a:t>Remoção de ocupação em área de risco e/ou com impedimentos legais e melhoria urbanística</a:t>
          </a:r>
          <a:endParaRPr lang="pt-BR" sz="1300" noProof="0" dirty="0">
            <a:solidFill>
              <a:srgbClr val="000000"/>
            </a:solidFill>
            <a:latin typeface="Arial"/>
            <a:cs typeface="Arial"/>
          </a:endParaRPr>
        </a:p>
      </dgm:t>
    </dgm:pt>
    <dgm:pt modelId="{A295BDAA-B5D2-914F-AEBF-B4DE1BDA5B4B}" type="parTrans" cxnId="{31BE2674-480B-0247-90D4-6CC6FC9C8E82}">
      <dgm:prSet/>
      <dgm:spPr/>
      <dgm:t>
        <a:bodyPr/>
        <a:lstStyle/>
        <a:p>
          <a:pPr>
            <a:lnSpc>
              <a:spcPct val="100000"/>
            </a:lnSpc>
          </a:pPr>
          <a:endParaRPr lang="pt-BR" sz="1300" noProof="0">
            <a:latin typeface="Arial"/>
            <a:cs typeface="Arial"/>
          </a:endParaRPr>
        </a:p>
      </dgm:t>
    </dgm:pt>
    <dgm:pt modelId="{8B6B3588-777C-8B4C-BC94-F289B49163F2}" type="sibTrans" cxnId="{31BE2674-480B-0247-90D4-6CC6FC9C8E82}">
      <dgm:prSet/>
      <dgm:spPr/>
      <dgm:t>
        <a:bodyPr/>
        <a:lstStyle/>
        <a:p>
          <a:pPr>
            <a:lnSpc>
              <a:spcPct val="100000"/>
            </a:lnSpc>
          </a:pPr>
          <a:endParaRPr lang="pt-BR" sz="1300" noProof="0">
            <a:latin typeface="Arial"/>
            <a:cs typeface="Arial"/>
          </a:endParaRPr>
        </a:p>
      </dgm:t>
    </dgm:pt>
    <dgm:pt modelId="{C368370D-017C-5C43-8FB1-265E18ECB561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pt-BR" sz="1300" b="1" noProof="0" dirty="0" smtClean="0">
              <a:latin typeface="Arial"/>
              <a:cs typeface="Arial"/>
            </a:rPr>
            <a:t>Público Alvo: </a:t>
          </a:r>
          <a:r>
            <a:rPr lang="pt-BR" sz="1300" b="0" noProof="0" dirty="0" smtClean="0">
              <a:latin typeface="Arial"/>
              <a:cs typeface="Arial"/>
            </a:rPr>
            <a:t>AIS em área de risco</a:t>
          </a:r>
          <a:endParaRPr lang="pt-BR" sz="1300" noProof="0" dirty="0">
            <a:latin typeface="Arial"/>
            <a:cs typeface="Arial"/>
          </a:endParaRPr>
        </a:p>
      </dgm:t>
    </dgm:pt>
    <dgm:pt modelId="{7C043A93-11F0-3043-8DC8-99E9D7529735}" type="parTrans" cxnId="{BA170533-61B4-1549-A32D-109A04755145}">
      <dgm:prSet/>
      <dgm:spPr/>
      <dgm:t>
        <a:bodyPr/>
        <a:lstStyle/>
        <a:p>
          <a:pPr>
            <a:lnSpc>
              <a:spcPct val="100000"/>
            </a:lnSpc>
          </a:pPr>
          <a:endParaRPr lang="pt-BR" sz="1300" noProof="0">
            <a:latin typeface="Arial"/>
            <a:cs typeface="Arial"/>
          </a:endParaRPr>
        </a:p>
      </dgm:t>
    </dgm:pt>
    <dgm:pt modelId="{E910F468-9E4A-B842-88B3-D338BC597694}" type="sibTrans" cxnId="{BA170533-61B4-1549-A32D-109A04755145}">
      <dgm:prSet/>
      <dgm:spPr/>
      <dgm:t>
        <a:bodyPr/>
        <a:lstStyle/>
        <a:p>
          <a:pPr>
            <a:lnSpc>
              <a:spcPct val="100000"/>
            </a:lnSpc>
          </a:pPr>
          <a:endParaRPr lang="pt-BR" sz="1300" noProof="0">
            <a:latin typeface="Arial"/>
            <a:cs typeface="Arial"/>
          </a:endParaRPr>
        </a:p>
      </dgm:t>
    </dgm:pt>
    <dgm:pt modelId="{EF403F31-B254-E340-9571-A51818CA268F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pt-BR" sz="1300" b="1" noProof="0" dirty="0" smtClean="0">
              <a:solidFill>
                <a:srgbClr val="000000"/>
              </a:solidFill>
              <a:latin typeface="Arial"/>
              <a:cs typeface="Arial"/>
            </a:rPr>
            <a:t>Ação 10</a:t>
          </a:r>
        </a:p>
        <a:p>
          <a:pPr>
            <a:lnSpc>
              <a:spcPct val="100000"/>
            </a:lnSpc>
          </a:pPr>
          <a:r>
            <a:rPr lang="pt-BR" sz="1300" noProof="0" dirty="0" smtClean="0">
              <a:solidFill>
                <a:srgbClr val="000000"/>
              </a:solidFill>
              <a:latin typeface="Arial"/>
              <a:cs typeface="Arial"/>
            </a:rPr>
            <a:t>Atendimentos emergenciais e contingenciais em razão de situações de calamidade.</a:t>
          </a:r>
          <a:endParaRPr lang="pt-BR" sz="1300" noProof="0" dirty="0">
            <a:solidFill>
              <a:srgbClr val="000000"/>
            </a:solidFill>
            <a:latin typeface="Arial"/>
            <a:cs typeface="Arial"/>
          </a:endParaRPr>
        </a:p>
      </dgm:t>
    </dgm:pt>
    <dgm:pt modelId="{14BD4928-DACA-BF42-85DA-598016C2C86C}" type="parTrans" cxnId="{9CA1393E-4A32-C148-9F76-4D4DA08B8B92}">
      <dgm:prSet/>
      <dgm:spPr/>
      <dgm:t>
        <a:bodyPr/>
        <a:lstStyle/>
        <a:p>
          <a:pPr>
            <a:lnSpc>
              <a:spcPct val="100000"/>
            </a:lnSpc>
          </a:pPr>
          <a:endParaRPr lang="pt-BR" sz="1300" noProof="0">
            <a:latin typeface="Arial"/>
            <a:cs typeface="Arial"/>
          </a:endParaRPr>
        </a:p>
      </dgm:t>
    </dgm:pt>
    <dgm:pt modelId="{D551DCD1-1BAC-DF4A-9D2C-67A7DE8EE13A}" type="sibTrans" cxnId="{9CA1393E-4A32-C148-9F76-4D4DA08B8B92}">
      <dgm:prSet/>
      <dgm:spPr/>
      <dgm:t>
        <a:bodyPr/>
        <a:lstStyle/>
        <a:p>
          <a:pPr>
            <a:lnSpc>
              <a:spcPct val="100000"/>
            </a:lnSpc>
          </a:pPr>
          <a:endParaRPr lang="pt-BR" sz="1300" noProof="0">
            <a:latin typeface="Arial"/>
            <a:cs typeface="Arial"/>
          </a:endParaRPr>
        </a:p>
      </dgm:t>
    </dgm:pt>
    <dgm:pt modelId="{7F6270D0-611E-4742-B0FD-DDAE3E170D0D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pt-BR" sz="1300" b="1" noProof="0" dirty="0" smtClean="0">
              <a:latin typeface="Arial"/>
              <a:cs typeface="Arial"/>
            </a:rPr>
            <a:t>Público Alvo: </a:t>
          </a:r>
          <a:r>
            <a:rPr lang="pt-BR" sz="1300" b="0" i="0" u="none" dirty="0" smtClean="0"/>
            <a:t>Famílias de baixa renda com necessidade de atendimento emergencial em razão de situações de calamidade.</a:t>
          </a:r>
          <a:endParaRPr lang="pt-BR" sz="1300" noProof="0" dirty="0">
            <a:latin typeface="Arial"/>
            <a:cs typeface="Arial"/>
          </a:endParaRPr>
        </a:p>
      </dgm:t>
    </dgm:pt>
    <dgm:pt modelId="{0D16BC8F-0EB7-D34C-AFF6-D5BF16ABEC74}" type="parTrans" cxnId="{374E8458-0697-2B4F-9278-9DE0691021FB}">
      <dgm:prSet/>
      <dgm:spPr/>
      <dgm:t>
        <a:bodyPr/>
        <a:lstStyle/>
        <a:p>
          <a:pPr>
            <a:lnSpc>
              <a:spcPct val="100000"/>
            </a:lnSpc>
          </a:pPr>
          <a:endParaRPr lang="pt-BR" sz="1300" noProof="0">
            <a:latin typeface="Arial"/>
            <a:cs typeface="Arial"/>
          </a:endParaRPr>
        </a:p>
      </dgm:t>
    </dgm:pt>
    <dgm:pt modelId="{24AB3256-55F8-5C4E-BC6B-362415A52851}" type="sibTrans" cxnId="{374E8458-0697-2B4F-9278-9DE0691021FB}">
      <dgm:prSet/>
      <dgm:spPr/>
      <dgm:t>
        <a:bodyPr/>
        <a:lstStyle/>
        <a:p>
          <a:pPr>
            <a:lnSpc>
              <a:spcPct val="100000"/>
            </a:lnSpc>
          </a:pPr>
          <a:endParaRPr lang="pt-BR" sz="1300" noProof="0">
            <a:latin typeface="Arial"/>
            <a:cs typeface="Arial"/>
          </a:endParaRPr>
        </a:p>
      </dgm:t>
    </dgm:pt>
    <dgm:pt modelId="{213431D3-7400-6E44-95BB-D63F1CDE69C6}">
      <dgm:prSet custT="1"/>
      <dgm:spPr>
        <a:solidFill>
          <a:schemeClr val="accent6">
            <a:hueOff val="0"/>
            <a:satOff val="0"/>
            <a:lumOff val="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pt-BR" sz="1300" b="1" noProof="0" dirty="0" smtClean="0">
              <a:solidFill>
                <a:srgbClr val="000000"/>
              </a:solidFill>
              <a:latin typeface="Arial"/>
              <a:cs typeface="Arial"/>
            </a:rPr>
            <a:t>Ação 11</a:t>
          </a:r>
        </a:p>
        <a:p>
          <a:pPr>
            <a:lnSpc>
              <a:spcPct val="100000"/>
            </a:lnSpc>
          </a:pPr>
          <a:r>
            <a:rPr lang="pt-BR" sz="1300" noProof="0" dirty="0" smtClean="0">
              <a:solidFill>
                <a:srgbClr val="000000"/>
              </a:solidFill>
              <a:latin typeface="Arial"/>
              <a:cs typeface="Arial"/>
            </a:rPr>
            <a:t>Intervenções pontuais para eliminação do risco</a:t>
          </a:r>
          <a:endParaRPr lang="pt-BR" sz="1300" noProof="0" dirty="0">
            <a:solidFill>
              <a:srgbClr val="000000"/>
            </a:solidFill>
            <a:latin typeface="Arial"/>
            <a:cs typeface="Arial"/>
          </a:endParaRPr>
        </a:p>
      </dgm:t>
    </dgm:pt>
    <dgm:pt modelId="{09989E15-BB47-9447-8FE4-BC210535909C}" type="parTrans" cxnId="{908C80C6-9659-0447-BBA0-397748941832}">
      <dgm:prSet/>
      <dgm:spPr/>
      <dgm:t>
        <a:bodyPr/>
        <a:lstStyle/>
        <a:p>
          <a:pPr>
            <a:lnSpc>
              <a:spcPct val="100000"/>
            </a:lnSpc>
          </a:pPr>
          <a:endParaRPr lang="en-US" sz="1300">
            <a:latin typeface="Arial"/>
            <a:cs typeface="Arial"/>
          </a:endParaRPr>
        </a:p>
      </dgm:t>
    </dgm:pt>
    <dgm:pt modelId="{F831BD24-0531-F64B-B7DE-69E900A22D1B}" type="sibTrans" cxnId="{908C80C6-9659-0447-BBA0-397748941832}">
      <dgm:prSet/>
      <dgm:spPr/>
      <dgm:t>
        <a:bodyPr/>
        <a:lstStyle/>
        <a:p>
          <a:pPr>
            <a:lnSpc>
              <a:spcPct val="100000"/>
            </a:lnSpc>
          </a:pPr>
          <a:endParaRPr lang="en-US" sz="1300">
            <a:latin typeface="Arial"/>
            <a:cs typeface="Arial"/>
          </a:endParaRPr>
        </a:p>
      </dgm:t>
    </dgm:pt>
    <dgm:pt modelId="{7148A4AB-51F8-EF46-A831-A21DE179F8B3}">
      <dgm:prSet phldrT="[Text]" custT="1"/>
      <dgm:spPr>
        <a:solidFill>
          <a:schemeClr val="accent6">
            <a:tint val="40000"/>
            <a:hueOff val="0"/>
            <a:satOff val="0"/>
            <a:lumOff val="0"/>
            <a:alpha val="98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pt-BR" sz="1300" b="1" noProof="0" dirty="0" smtClean="0">
              <a:latin typeface="Arial"/>
              <a:cs typeface="Arial"/>
            </a:rPr>
            <a:t>Público Alvo: </a:t>
          </a:r>
          <a:r>
            <a:rPr lang="pt-BR" sz="1300" b="0" i="0" u="none" dirty="0" smtClean="0"/>
            <a:t>AIS localizadas em áreas de risco</a:t>
          </a:r>
          <a:endParaRPr lang="pt-BR" sz="1300" noProof="0" dirty="0">
            <a:latin typeface="Arial"/>
            <a:cs typeface="Arial"/>
          </a:endParaRPr>
        </a:p>
      </dgm:t>
    </dgm:pt>
    <dgm:pt modelId="{EF958BF0-0878-1B40-89D2-2A671809B963}" type="parTrans" cxnId="{BA833F08-105A-9141-B6D8-87C35DBC7B30}">
      <dgm:prSet/>
      <dgm:spPr/>
      <dgm:t>
        <a:bodyPr/>
        <a:lstStyle/>
        <a:p>
          <a:pPr>
            <a:lnSpc>
              <a:spcPct val="100000"/>
            </a:lnSpc>
          </a:pPr>
          <a:endParaRPr lang="en-US" sz="1300">
            <a:latin typeface="Arial"/>
            <a:cs typeface="Arial"/>
          </a:endParaRPr>
        </a:p>
      </dgm:t>
    </dgm:pt>
    <dgm:pt modelId="{294C01E9-921C-DF4C-B03C-0892F4DEEDD7}" type="sibTrans" cxnId="{BA833F08-105A-9141-B6D8-87C35DBC7B30}">
      <dgm:prSet/>
      <dgm:spPr/>
      <dgm:t>
        <a:bodyPr/>
        <a:lstStyle/>
        <a:p>
          <a:pPr>
            <a:lnSpc>
              <a:spcPct val="100000"/>
            </a:lnSpc>
          </a:pPr>
          <a:endParaRPr lang="en-US" sz="1300">
            <a:latin typeface="Arial"/>
            <a:cs typeface="Arial"/>
          </a:endParaRPr>
        </a:p>
      </dgm:t>
    </dgm:pt>
    <dgm:pt modelId="{1E97BED3-DE9A-654B-8B48-62754828F353}" type="pres">
      <dgm:prSet presAssocID="{A27200D0-3843-7C4E-84FD-9B694EAE765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B2E2FC-14E8-B34C-8615-2F01A705C406}" type="pres">
      <dgm:prSet presAssocID="{B08081CC-6775-3748-B30E-BE7736046A9F}" presName="linNode" presStyleCnt="0"/>
      <dgm:spPr/>
    </dgm:pt>
    <dgm:pt modelId="{C45976ED-8DD4-F743-B881-A746BF116875}" type="pres">
      <dgm:prSet presAssocID="{B08081CC-6775-3748-B30E-BE7736046A9F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BFD281-E2F9-C642-98F0-E9249239A6B2}" type="pres">
      <dgm:prSet presAssocID="{B08081CC-6775-3748-B30E-BE7736046A9F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8ACE62-BA26-344F-B898-88BD178D89C6}" type="pres">
      <dgm:prSet presAssocID="{04C568FA-76A5-2E45-A17C-4DB8D727A247}" presName="sp" presStyleCnt="0"/>
      <dgm:spPr/>
    </dgm:pt>
    <dgm:pt modelId="{3DC1E803-CAC5-9F43-B123-4E08FE4F8F47}" type="pres">
      <dgm:prSet presAssocID="{BAB01F17-679D-AB43-8E3F-473D7FDAA4CE}" presName="linNode" presStyleCnt="0"/>
      <dgm:spPr/>
    </dgm:pt>
    <dgm:pt modelId="{848B473D-D36B-5D40-BAD6-8268B1F33DE4}" type="pres">
      <dgm:prSet presAssocID="{BAB01F17-679D-AB43-8E3F-473D7FDAA4CE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5189D0-9EA4-DC4B-B8B7-DAF06BAA56A3}" type="pres">
      <dgm:prSet presAssocID="{BAB01F17-679D-AB43-8E3F-473D7FDAA4CE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ED5A40-5EE7-A54C-94C3-0CC5CDCD28AF}" type="pres">
      <dgm:prSet presAssocID="{8B6B3588-777C-8B4C-BC94-F289B49163F2}" presName="sp" presStyleCnt="0"/>
      <dgm:spPr/>
    </dgm:pt>
    <dgm:pt modelId="{85F89A4E-EFE4-D642-972B-3063BB27E53F}" type="pres">
      <dgm:prSet presAssocID="{EF403F31-B254-E340-9571-A51818CA268F}" presName="linNode" presStyleCnt="0"/>
      <dgm:spPr/>
    </dgm:pt>
    <dgm:pt modelId="{618E0B04-0BB0-1B49-9909-139F61EFE412}" type="pres">
      <dgm:prSet presAssocID="{EF403F31-B254-E340-9571-A51818CA268F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2C4951-FA45-284F-ADBB-2DCD349B3D89}" type="pres">
      <dgm:prSet presAssocID="{EF403F31-B254-E340-9571-A51818CA268F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723DDC-06B2-A545-9A95-E9CADD5630DC}" type="pres">
      <dgm:prSet presAssocID="{D551DCD1-1BAC-DF4A-9D2C-67A7DE8EE13A}" presName="sp" presStyleCnt="0"/>
      <dgm:spPr/>
    </dgm:pt>
    <dgm:pt modelId="{FCBD533B-5BA9-0743-9073-1C260B20D07D}" type="pres">
      <dgm:prSet presAssocID="{213431D3-7400-6E44-95BB-D63F1CDE69C6}" presName="linNode" presStyleCnt="0"/>
      <dgm:spPr/>
    </dgm:pt>
    <dgm:pt modelId="{1B85D834-1374-254A-8DC3-84F2F8D2807B}" type="pres">
      <dgm:prSet presAssocID="{213431D3-7400-6E44-95BB-D63F1CDE69C6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A7BF15-6B0E-3E4F-9EDB-D874829E756E}" type="pres">
      <dgm:prSet presAssocID="{213431D3-7400-6E44-95BB-D63F1CDE69C6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D92FEA-94AB-499E-A4EA-E3815DACB136}" type="presOf" srcId="{B08081CC-6775-3748-B30E-BE7736046A9F}" destId="{C45976ED-8DD4-F743-B881-A746BF116875}" srcOrd="0" destOrd="0" presId="urn:microsoft.com/office/officeart/2005/8/layout/vList5"/>
    <dgm:cxn modelId="{2AF2F34D-8454-D74B-8D42-70F46BB41328}" srcId="{A27200D0-3843-7C4E-84FD-9B694EAE7656}" destId="{B08081CC-6775-3748-B30E-BE7736046A9F}" srcOrd="0" destOrd="0" parTransId="{540F8BEF-19B6-064C-A822-04AA7F445C03}" sibTransId="{04C568FA-76A5-2E45-A17C-4DB8D727A247}"/>
    <dgm:cxn modelId="{E3944B89-0764-4089-A3D6-5B6EDEC2EA65}" type="presOf" srcId="{BAB01F17-679D-AB43-8E3F-473D7FDAA4CE}" destId="{848B473D-D36B-5D40-BAD6-8268B1F33DE4}" srcOrd="0" destOrd="0" presId="urn:microsoft.com/office/officeart/2005/8/layout/vList5"/>
    <dgm:cxn modelId="{524D2356-E94B-48F9-A9DC-78C4B49298CC}" type="presOf" srcId="{0925E93B-66E2-294C-97F8-29FD6B09DA87}" destId="{8ABFD281-E2F9-C642-98F0-E9249239A6B2}" srcOrd="0" destOrd="0" presId="urn:microsoft.com/office/officeart/2005/8/layout/vList5"/>
    <dgm:cxn modelId="{C0C2BA1E-407E-B742-BA3A-E8C5B9A7BBDA}" srcId="{B08081CC-6775-3748-B30E-BE7736046A9F}" destId="{0925E93B-66E2-294C-97F8-29FD6B09DA87}" srcOrd="0" destOrd="0" parTransId="{FD882AC2-6B7A-5749-A0B2-ECA30B1E95CD}" sibTransId="{F9CA8C98-AB18-A64C-BB40-52B83318D25A}"/>
    <dgm:cxn modelId="{5665A446-5791-4467-97CA-548965CF9F10}" type="presOf" srcId="{7F6270D0-611E-4742-B0FD-DDAE3E170D0D}" destId="{CB2C4951-FA45-284F-ADBB-2DCD349B3D89}" srcOrd="0" destOrd="0" presId="urn:microsoft.com/office/officeart/2005/8/layout/vList5"/>
    <dgm:cxn modelId="{BA170533-61B4-1549-A32D-109A04755145}" srcId="{BAB01F17-679D-AB43-8E3F-473D7FDAA4CE}" destId="{C368370D-017C-5C43-8FB1-265E18ECB561}" srcOrd="0" destOrd="0" parTransId="{7C043A93-11F0-3043-8DC8-99E9D7529735}" sibTransId="{E910F468-9E4A-B842-88B3-D338BC597694}"/>
    <dgm:cxn modelId="{31BE2674-480B-0247-90D4-6CC6FC9C8E82}" srcId="{A27200D0-3843-7C4E-84FD-9B694EAE7656}" destId="{BAB01F17-679D-AB43-8E3F-473D7FDAA4CE}" srcOrd="1" destOrd="0" parTransId="{A295BDAA-B5D2-914F-AEBF-B4DE1BDA5B4B}" sibTransId="{8B6B3588-777C-8B4C-BC94-F289B49163F2}"/>
    <dgm:cxn modelId="{6B856099-88F3-40B4-94CF-3D980BFFDEB9}" type="presOf" srcId="{EF403F31-B254-E340-9571-A51818CA268F}" destId="{618E0B04-0BB0-1B49-9909-139F61EFE412}" srcOrd="0" destOrd="0" presId="urn:microsoft.com/office/officeart/2005/8/layout/vList5"/>
    <dgm:cxn modelId="{C0C9B14F-5272-4202-8C07-B4A7984B40C0}" type="presOf" srcId="{A27200D0-3843-7C4E-84FD-9B694EAE7656}" destId="{1E97BED3-DE9A-654B-8B48-62754828F353}" srcOrd="0" destOrd="0" presId="urn:microsoft.com/office/officeart/2005/8/layout/vList5"/>
    <dgm:cxn modelId="{43EBC10D-8861-42E5-B986-FF454063379B}" type="presOf" srcId="{213431D3-7400-6E44-95BB-D63F1CDE69C6}" destId="{1B85D834-1374-254A-8DC3-84F2F8D2807B}" srcOrd="0" destOrd="0" presId="urn:microsoft.com/office/officeart/2005/8/layout/vList5"/>
    <dgm:cxn modelId="{9CA1393E-4A32-C148-9F76-4D4DA08B8B92}" srcId="{A27200D0-3843-7C4E-84FD-9B694EAE7656}" destId="{EF403F31-B254-E340-9571-A51818CA268F}" srcOrd="2" destOrd="0" parTransId="{14BD4928-DACA-BF42-85DA-598016C2C86C}" sibTransId="{D551DCD1-1BAC-DF4A-9D2C-67A7DE8EE13A}"/>
    <dgm:cxn modelId="{BA833F08-105A-9141-B6D8-87C35DBC7B30}" srcId="{213431D3-7400-6E44-95BB-D63F1CDE69C6}" destId="{7148A4AB-51F8-EF46-A831-A21DE179F8B3}" srcOrd="0" destOrd="0" parTransId="{EF958BF0-0878-1B40-89D2-2A671809B963}" sibTransId="{294C01E9-921C-DF4C-B03C-0892F4DEEDD7}"/>
    <dgm:cxn modelId="{2F214EB3-3F2D-40AC-8400-A15435330EED}" type="presOf" srcId="{C368370D-017C-5C43-8FB1-265E18ECB561}" destId="{265189D0-9EA4-DC4B-B8B7-DAF06BAA56A3}" srcOrd="0" destOrd="0" presId="urn:microsoft.com/office/officeart/2005/8/layout/vList5"/>
    <dgm:cxn modelId="{908C80C6-9659-0447-BBA0-397748941832}" srcId="{A27200D0-3843-7C4E-84FD-9B694EAE7656}" destId="{213431D3-7400-6E44-95BB-D63F1CDE69C6}" srcOrd="3" destOrd="0" parTransId="{09989E15-BB47-9447-8FE4-BC210535909C}" sibTransId="{F831BD24-0531-F64B-B7DE-69E900A22D1B}"/>
    <dgm:cxn modelId="{0BCCF4B9-8708-4849-941A-977E0C2CFE0A}" type="presOf" srcId="{7148A4AB-51F8-EF46-A831-A21DE179F8B3}" destId="{88A7BF15-6B0E-3E4F-9EDB-D874829E756E}" srcOrd="0" destOrd="0" presId="urn:microsoft.com/office/officeart/2005/8/layout/vList5"/>
    <dgm:cxn modelId="{374E8458-0697-2B4F-9278-9DE0691021FB}" srcId="{EF403F31-B254-E340-9571-A51818CA268F}" destId="{7F6270D0-611E-4742-B0FD-DDAE3E170D0D}" srcOrd="0" destOrd="0" parTransId="{0D16BC8F-0EB7-D34C-AFF6-D5BF16ABEC74}" sibTransId="{24AB3256-55F8-5C4E-BC6B-362415A52851}"/>
    <dgm:cxn modelId="{0F2D2EC0-667D-4127-9049-0F439CE5F2CD}" type="presParOf" srcId="{1E97BED3-DE9A-654B-8B48-62754828F353}" destId="{B8B2E2FC-14E8-B34C-8615-2F01A705C406}" srcOrd="0" destOrd="0" presId="urn:microsoft.com/office/officeart/2005/8/layout/vList5"/>
    <dgm:cxn modelId="{3F839938-3B78-4D09-8CEC-0D9E1E9A49B5}" type="presParOf" srcId="{B8B2E2FC-14E8-B34C-8615-2F01A705C406}" destId="{C45976ED-8DD4-F743-B881-A746BF116875}" srcOrd="0" destOrd="0" presId="urn:microsoft.com/office/officeart/2005/8/layout/vList5"/>
    <dgm:cxn modelId="{5D9F5FA3-F5D6-4EE6-B626-56DA7D033FB6}" type="presParOf" srcId="{B8B2E2FC-14E8-B34C-8615-2F01A705C406}" destId="{8ABFD281-E2F9-C642-98F0-E9249239A6B2}" srcOrd="1" destOrd="0" presId="urn:microsoft.com/office/officeart/2005/8/layout/vList5"/>
    <dgm:cxn modelId="{F8E16710-E721-4EBC-84D8-E0E37026FE0C}" type="presParOf" srcId="{1E97BED3-DE9A-654B-8B48-62754828F353}" destId="{D88ACE62-BA26-344F-B898-88BD178D89C6}" srcOrd="1" destOrd="0" presId="urn:microsoft.com/office/officeart/2005/8/layout/vList5"/>
    <dgm:cxn modelId="{A553B367-BB8E-464C-BEF0-A00E6909889F}" type="presParOf" srcId="{1E97BED3-DE9A-654B-8B48-62754828F353}" destId="{3DC1E803-CAC5-9F43-B123-4E08FE4F8F47}" srcOrd="2" destOrd="0" presId="urn:microsoft.com/office/officeart/2005/8/layout/vList5"/>
    <dgm:cxn modelId="{5C981AA6-C2D0-40E1-BE84-FA20EC34D553}" type="presParOf" srcId="{3DC1E803-CAC5-9F43-B123-4E08FE4F8F47}" destId="{848B473D-D36B-5D40-BAD6-8268B1F33DE4}" srcOrd="0" destOrd="0" presId="urn:microsoft.com/office/officeart/2005/8/layout/vList5"/>
    <dgm:cxn modelId="{97E55D55-6F6D-421A-94DC-E64429CC3836}" type="presParOf" srcId="{3DC1E803-CAC5-9F43-B123-4E08FE4F8F47}" destId="{265189D0-9EA4-DC4B-B8B7-DAF06BAA56A3}" srcOrd="1" destOrd="0" presId="urn:microsoft.com/office/officeart/2005/8/layout/vList5"/>
    <dgm:cxn modelId="{6CCA3CB9-E8BC-40E6-AB67-60D769088896}" type="presParOf" srcId="{1E97BED3-DE9A-654B-8B48-62754828F353}" destId="{8BED5A40-5EE7-A54C-94C3-0CC5CDCD28AF}" srcOrd="3" destOrd="0" presId="urn:microsoft.com/office/officeart/2005/8/layout/vList5"/>
    <dgm:cxn modelId="{709366A4-6D34-49EB-8FF8-6E626A753745}" type="presParOf" srcId="{1E97BED3-DE9A-654B-8B48-62754828F353}" destId="{85F89A4E-EFE4-D642-972B-3063BB27E53F}" srcOrd="4" destOrd="0" presId="urn:microsoft.com/office/officeart/2005/8/layout/vList5"/>
    <dgm:cxn modelId="{179DFE73-FA0A-4922-BD4E-A247455C0479}" type="presParOf" srcId="{85F89A4E-EFE4-D642-972B-3063BB27E53F}" destId="{618E0B04-0BB0-1B49-9909-139F61EFE412}" srcOrd="0" destOrd="0" presId="urn:microsoft.com/office/officeart/2005/8/layout/vList5"/>
    <dgm:cxn modelId="{47CD25C4-0FAD-4C41-B3BA-AB996ED47F75}" type="presParOf" srcId="{85F89A4E-EFE4-D642-972B-3063BB27E53F}" destId="{CB2C4951-FA45-284F-ADBB-2DCD349B3D89}" srcOrd="1" destOrd="0" presId="urn:microsoft.com/office/officeart/2005/8/layout/vList5"/>
    <dgm:cxn modelId="{DE0D50E2-3811-4836-B6DB-F009E2738C39}" type="presParOf" srcId="{1E97BED3-DE9A-654B-8B48-62754828F353}" destId="{9B723DDC-06B2-A545-9A95-E9CADD5630DC}" srcOrd="5" destOrd="0" presId="urn:microsoft.com/office/officeart/2005/8/layout/vList5"/>
    <dgm:cxn modelId="{3614693F-70F5-4C3B-8F4A-01E7D87A1DB6}" type="presParOf" srcId="{1E97BED3-DE9A-654B-8B48-62754828F353}" destId="{FCBD533B-5BA9-0743-9073-1C260B20D07D}" srcOrd="6" destOrd="0" presId="urn:microsoft.com/office/officeart/2005/8/layout/vList5"/>
    <dgm:cxn modelId="{1FC974E8-53FC-4008-871A-E5108273177E}" type="presParOf" srcId="{FCBD533B-5BA9-0743-9073-1C260B20D07D}" destId="{1B85D834-1374-254A-8DC3-84F2F8D2807B}" srcOrd="0" destOrd="0" presId="urn:microsoft.com/office/officeart/2005/8/layout/vList5"/>
    <dgm:cxn modelId="{A4F3C686-0AA7-4B9F-9920-4B54AF0850F7}" type="presParOf" srcId="{FCBD533B-5BA9-0743-9073-1C260B20D07D}" destId="{88A7BF15-6B0E-3E4F-9EDB-D874829E756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27200D0-3843-7C4E-84FD-9B694EAE7656}" type="doc">
      <dgm:prSet loTypeId="urn:microsoft.com/office/officeart/2005/8/layout/vList5" loCatId="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B08081CC-6775-3748-B30E-BE7736046A9F}">
      <dgm:prSet phldrT="[Text]" custT="1"/>
      <dgm:spPr>
        <a:solidFill>
          <a:schemeClr val="accent6">
            <a:hueOff val="0"/>
            <a:satOff val="0"/>
            <a:lumOff val="0"/>
            <a:alpha val="98000"/>
          </a:schemeClr>
        </a:solidFill>
      </dgm:spPr>
      <dgm:t>
        <a:bodyPr/>
        <a:lstStyle/>
        <a:p>
          <a:r>
            <a:rPr lang="pt-BR" sz="1400" b="1" noProof="0" dirty="0" smtClean="0">
              <a:solidFill>
                <a:srgbClr val="000000"/>
              </a:solidFill>
              <a:latin typeface="Arial"/>
              <a:cs typeface="Arial"/>
            </a:rPr>
            <a:t>Ação 12</a:t>
          </a:r>
        </a:p>
        <a:p>
          <a:r>
            <a:rPr lang="pt-BR" sz="1400" noProof="0" dirty="0" smtClean="0">
              <a:solidFill>
                <a:srgbClr val="000000"/>
              </a:solidFill>
              <a:latin typeface="Arial"/>
              <a:cs typeface="Arial"/>
            </a:rPr>
            <a:t>Melhorias habitacionais</a:t>
          </a:r>
          <a:endParaRPr lang="pt-BR" sz="1400" noProof="0" dirty="0">
            <a:solidFill>
              <a:srgbClr val="000000"/>
            </a:solidFill>
            <a:latin typeface="Arial"/>
            <a:cs typeface="Arial"/>
          </a:endParaRPr>
        </a:p>
      </dgm:t>
    </dgm:pt>
    <dgm:pt modelId="{540F8BEF-19B6-064C-A822-04AA7F445C03}" type="parTrans" cxnId="{2AF2F34D-8454-D74B-8D42-70F46BB41328}">
      <dgm:prSet/>
      <dgm:spPr/>
      <dgm:t>
        <a:bodyPr/>
        <a:lstStyle/>
        <a:p>
          <a:endParaRPr lang="pt-BR" sz="1600" noProof="0">
            <a:latin typeface="Arial"/>
            <a:cs typeface="Arial"/>
          </a:endParaRPr>
        </a:p>
      </dgm:t>
    </dgm:pt>
    <dgm:pt modelId="{04C568FA-76A5-2E45-A17C-4DB8D727A247}" type="sibTrans" cxnId="{2AF2F34D-8454-D74B-8D42-70F46BB41328}">
      <dgm:prSet/>
      <dgm:spPr/>
      <dgm:t>
        <a:bodyPr/>
        <a:lstStyle/>
        <a:p>
          <a:endParaRPr lang="pt-BR" sz="1600" noProof="0">
            <a:latin typeface="Arial"/>
            <a:cs typeface="Arial"/>
          </a:endParaRPr>
        </a:p>
      </dgm:t>
    </dgm:pt>
    <dgm:pt modelId="{0925E93B-66E2-294C-97F8-29FD6B09DA87}">
      <dgm:prSet phldrT="[Text]" custT="1"/>
      <dgm:spPr/>
      <dgm:t>
        <a:bodyPr/>
        <a:lstStyle/>
        <a:p>
          <a:r>
            <a:rPr lang="pt-BR" sz="1400" b="1" noProof="0" dirty="0" smtClean="0">
              <a:latin typeface="Arial"/>
              <a:cs typeface="Arial"/>
            </a:rPr>
            <a:t>Público Alvo: </a:t>
          </a:r>
          <a:r>
            <a:rPr lang="pt-BR" sz="1400" b="0" i="0" u="none" dirty="0" smtClean="0"/>
            <a:t>Domicílios com necessidade de ampliação e reforma</a:t>
          </a:r>
          <a:endParaRPr lang="pt-BR" sz="1400" b="1" noProof="0" dirty="0">
            <a:latin typeface="Arial"/>
            <a:cs typeface="Arial"/>
          </a:endParaRPr>
        </a:p>
      </dgm:t>
    </dgm:pt>
    <dgm:pt modelId="{FD882AC2-6B7A-5749-A0B2-ECA30B1E95CD}" type="parTrans" cxnId="{C0C2BA1E-407E-B742-BA3A-E8C5B9A7BBDA}">
      <dgm:prSet/>
      <dgm:spPr/>
      <dgm:t>
        <a:bodyPr/>
        <a:lstStyle/>
        <a:p>
          <a:endParaRPr lang="pt-BR" sz="1600" noProof="0">
            <a:latin typeface="Arial"/>
            <a:cs typeface="Arial"/>
          </a:endParaRPr>
        </a:p>
      </dgm:t>
    </dgm:pt>
    <dgm:pt modelId="{F9CA8C98-AB18-A64C-BB40-52B83318D25A}" type="sibTrans" cxnId="{C0C2BA1E-407E-B742-BA3A-E8C5B9A7BBDA}">
      <dgm:prSet/>
      <dgm:spPr/>
      <dgm:t>
        <a:bodyPr/>
        <a:lstStyle/>
        <a:p>
          <a:endParaRPr lang="pt-BR" sz="1600" noProof="0">
            <a:latin typeface="Arial"/>
            <a:cs typeface="Arial"/>
          </a:endParaRPr>
        </a:p>
      </dgm:t>
    </dgm:pt>
    <dgm:pt modelId="{213431D3-7400-6E44-95BB-D63F1CDE69C6}">
      <dgm:prSet custT="1"/>
      <dgm:spPr>
        <a:solidFill>
          <a:schemeClr val="accent6">
            <a:hueOff val="0"/>
            <a:satOff val="0"/>
            <a:lumOff val="0"/>
          </a:schemeClr>
        </a:solidFill>
      </dgm:spPr>
      <dgm:t>
        <a:bodyPr/>
        <a:lstStyle/>
        <a:p>
          <a:r>
            <a:rPr lang="pt-BR" sz="1400" b="1" noProof="0" dirty="0" smtClean="0">
              <a:solidFill>
                <a:srgbClr val="000000"/>
              </a:solidFill>
              <a:latin typeface="Arial"/>
              <a:cs typeface="Arial"/>
            </a:rPr>
            <a:t>Ação 13</a:t>
          </a:r>
        </a:p>
        <a:p>
          <a:r>
            <a:rPr lang="pt-BR" sz="1400" noProof="0" dirty="0" smtClean="0">
              <a:solidFill>
                <a:srgbClr val="000000"/>
              </a:solidFill>
              <a:latin typeface="Arial"/>
              <a:cs typeface="Arial"/>
            </a:rPr>
            <a:t>Assistência Técnica</a:t>
          </a:r>
          <a:endParaRPr lang="pt-BR" sz="1400" noProof="0" dirty="0">
            <a:solidFill>
              <a:srgbClr val="000000"/>
            </a:solidFill>
            <a:latin typeface="Arial"/>
            <a:cs typeface="Arial"/>
          </a:endParaRPr>
        </a:p>
      </dgm:t>
    </dgm:pt>
    <dgm:pt modelId="{09989E15-BB47-9447-8FE4-BC210535909C}" type="parTrans" cxnId="{908C80C6-9659-0447-BBA0-397748941832}">
      <dgm:prSet/>
      <dgm:spPr/>
      <dgm:t>
        <a:bodyPr/>
        <a:lstStyle/>
        <a:p>
          <a:endParaRPr lang="en-US" sz="1600">
            <a:latin typeface="Arial"/>
            <a:cs typeface="Arial"/>
          </a:endParaRPr>
        </a:p>
      </dgm:t>
    </dgm:pt>
    <dgm:pt modelId="{F831BD24-0531-F64B-B7DE-69E900A22D1B}" type="sibTrans" cxnId="{908C80C6-9659-0447-BBA0-397748941832}">
      <dgm:prSet/>
      <dgm:spPr/>
      <dgm:t>
        <a:bodyPr/>
        <a:lstStyle/>
        <a:p>
          <a:endParaRPr lang="en-US" sz="1600">
            <a:latin typeface="Arial"/>
            <a:cs typeface="Arial"/>
          </a:endParaRPr>
        </a:p>
      </dgm:t>
    </dgm:pt>
    <dgm:pt modelId="{7148A4AB-51F8-EF46-A831-A21DE179F8B3}">
      <dgm:prSet phldrT="[Text]" custT="1"/>
      <dgm:spPr>
        <a:solidFill>
          <a:schemeClr val="accent6">
            <a:tint val="40000"/>
            <a:hueOff val="0"/>
            <a:satOff val="0"/>
            <a:lumOff val="0"/>
          </a:schemeClr>
        </a:solidFill>
      </dgm:spPr>
      <dgm:t>
        <a:bodyPr/>
        <a:lstStyle/>
        <a:p>
          <a:r>
            <a:rPr lang="pt-BR" sz="1400" b="1" noProof="0" dirty="0" smtClean="0">
              <a:latin typeface="Arial"/>
              <a:cs typeface="Arial"/>
            </a:rPr>
            <a:t>Público Alvo: </a:t>
          </a:r>
          <a:r>
            <a:rPr lang="pt-BR" sz="1400" b="0" i="0" u="none" dirty="0" smtClean="0"/>
            <a:t>Famílias de 0 a 5 SM com necessidade de assistência técnica para reforma ou construção</a:t>
          </a:r>
          <a:endParaRPr lang="pt-BR" sz="1400" noProof="0" dirty="0">
            <a:latin typeface="Arial"/>
            <a:cs typeface="Arial"/>
          </a:endParaRPr>
        </a:p>
      </dgm:t>
    </dgm:pt>
    <dgm:pt modelId="{EF958BF0-0878-1B40-89D2-2A671809B963}" type="parTrans" cxnId="{BA833F08-105A-9141-B6D8-87C35DBC7B30}">
      <dgm:prSet/>
      <dgm:spPr/>
      <dgm:t>
        <a:bodyPr/>
        <a:lstStyle/>
        <a:p>
          <a:endParaRPr lang="en-US" sz="1600">
            <a:latin typeface="Arial"/>
            <a:cs typeface="Arial"/>
          </a:endParaRPr>
        </a:p>
      </dgm:t>
    </dgm:pt>
    <dgm:pt modelId="{294C01E9-921C-DF4C-B03C-0892F4DEEDD7}" type="sibTrans" cxnId="{BA833F08-105A-9141-B6D8-87C35DBC7B30}">
      <dgm:prSet/>
      <dgm:spPr/>
      <dgm:t>
        <a:bodyPr/>
        <a:lstStyle/>
        <a:p>
          <a:endParaRPr lang="en-US" sz="1600">
            <a:latin typeface="Arial"/>
            <a:cs typeface="Arial"/>
          </a:endParaRPr>
        </a:p>
      </dgm:t>
    </dgm:pt>
    <dgm:pt modelId="{1E97BED3-DE9A-654B-8B48-62754828F353}" type="pres">
      <dgm:prSet presAssocID="{A27200D0-3843-7C4E-84FD-9B694EAE765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B2E2FC-14E8-B34C-8615-2F01A705C406}" type="pres">
      <dgm:prSet presAssocID="{B08081CC-6775-3748-B30E-BE7736046A9F}" presName="linNode" presStyleCnt="0"/>
      <dgm:spPr/>
    </dgm:pt>
    <dgm:pt modelId="{C45976ED-8DD4-F743-B881-A746BF116875}" type="pres">
      <dgm:prSet presAssocID="{B08081CC-6775-3748-B30E-BE7736046A9F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BFD281-E2F9-C642-98F0-E9249239A6B2}" type="pres">
      <dgm:prSet presAssocID="{B08081CC-6775-3748-B30E-BE7736046A9F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8ACE62-BA26-344F-B898-88BD178D89C6}" type="pres">
      <dgm:prSet presAssocID="{04C568FA-76A5-2E45-A17C-4DB8D727A247}" presName="sp" presStyleCnt="0"/>
      <dgm:spPr/>
    </dgm:pt>
    <dgm:pt modelId="{FCBD533B-5BA9-0743-9073-1C260B20D07D}" type="pres">
      <dgm:prSet presAssocID="{213431D3-7400-6E44-95BB-D63F1CDE69C6}" presName="linNode" presStyleCnt="0"/>
      <dgm:spPr/>
    </dgm:pt>
    <dgm:pt modelId="{1B85D834-1374-254A-8DC3-84F2F8D2807B}" type="pres">
      <dgm:prSet presAssocID="{213431D3-7400-6E44-95BB-D63F1CDE69C6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A7BF15-6B0E-3E4F-9EDB-D874829E756E}" type="pres">
      <dgm:prSet presAssocID="{213431D3-7400-6E44-95BB-D63F1CDE69C6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FDF9401-204E-45B4-AE89-C22DEADB93D4}" type="presOf" srcId="{7148A4AB-51F8-EF46-A831-A21DE179F8B3}" destId="{88A7BF15-6B0E-3E4F-9EDB-D874829E756E}" srcOrd="0" destOrd="0" presId="urn:microsoft.com/office/officeart/2005/8/layout/vList5"/>
    <dgm:cxn modelId="{2AF2F34D-8454-D74B-8D42-70F46BB41328}" srcId="{A27200D0-3843-7C4E-84FD-9B694EAE7656}" destId="{B08081CC-6775-3748-B30E-BE7736046A9F}" srcOrd="0" destOrd="0" parTransId="{540F8BEF-19B6-064C-A822-04AA7F445C03}" sibTransId="{04C568FA-76A5-2E45-A17C-4DB8D727A247}"/>
    <dgm:cxn modelId="{259F4571-C1E5-4534-91C3-B792FB3B5490}" type="presOf" srcId="{B08081CC-6775-3748-B30E-BE7736046A9F}" destId="{C45976ED-8DD4-F743-B881-A746BF116875}" srcOrd="0" destOrd="0" presId="urn:microsoft.com/office/officeart/2005/8/layout/vList5"/>
    <dgm:cxn modelId="{C0C2BA1E-407E-B742-BA3A-E8C5B9A7BBDA}" srcId="{B08081CC-6775-3748-B30E-BE7736046A9F}" destId="{0925E93B-66E2-294C-97F8-29FD6B09DA87}" srcOrd="0" destOrd="0" parTransId="{FD882AC2-6B7A-5749-A0B2-ECA30B1E95CD}" sibTransId="{F9CA8C98-AB18-A64C-BB40-52B83318D25A}"/>
    <dgm:cxn modelId="{ABF49875-230D-4A2D-800A-7F0214884C70}" type="presOf" srcId="{A27200D0-3843-7C4E-84FD-9B694EAE7656}" destId="{1E97BED3-DE9A-654B-8B48-62754828F353}" srcOrd="0" destOrd="0" presId="urn:microsoft.com/office/officeart/2005/8/layout/vList5"/>
    <dgm:cxn modelId="{BA833F08-105A-9141-B6D8-87C35DBC7B30}" srcId="{213431D3-7400-6E44-95BB-D63F1CDE69C6}" destId="{7148A4AB-51F8-EF46-A831-A21DE179F8B3}" srcOrd="0" destOrd="0" parTransId="{EF958BF0-0878-1B40-89D2-2A671809B963}" sibTransId="{294C01E9-921C-DF4C-B03C-0892F4DEEDD7}"/>
    <dgm:cxn modelId="{CEAA1087-D268-4BEA-A407-78F6A80032CA}" type="presOf" srcId="{0925E93B-66E2-294C-97F8-29FD6B09DA87}" destId="{8ABFD281-E2F9-C642-98F0-E9249239A6B2}" srcOrd="0" destOrd="0" presId="urn:microsoft.com/office/officeart/2005/8/layout/vList5"/>
    <dgm:cxn modelId="{908C80C6-9659-0447-BBA0-397748941832}" srcId="{A27200D0-3843-7C4E-84FD-9B694EAE7656}" destId="{213431D3-7400-6E44-95BB-D63F1CDE69C6}" srcOrd="1" destOrd="0" parTransId="{09989E15-BB47-9447-8FE4-BC210535909C}" sibTransId="{F831BD24-0531-F64B-B7DE-69E900A22D1B}"/>
    <dgm:cxn modelId="{446F85E9-6879-418B-9141-D405B26D6323}" type="presOf" srcId="{213431D3-7400-6E44-95BB-D63F1CDE69C6}" destId="{1B85D834-1374-254A-8DC3-84F2F8D2807B}" srcOrd="0" destOrd="0" presId="urn:microsoft.com/office/officeart/2005/8/layout/vList5"/>
    <dgm:cxn modelId="{51FB39AA-2EC6-4AEC-8521-14A73CEC81C7}" type="presParOf" srcId="{1E97BED3-DE9A-654B-8B48-62754828F353}" destId="{B8B2E2FC-14E8-B34C-8615-2F01A705C406}" srcOrd="0" destOrd="0" presId="urn:microsoft.com/office/officeart/2005/8/layout/vList5"/>
    <dgm:cxn modelId="{2048AC5F-D2AE-4B3E-92E1-576EC9C4D26F}" type="presParOf" srcId="{B8B2E2FC-14E8-B34C-8615-2F01A705C406}" destId="{C45976ED-8DD4-F743-B881-A746BF116875}" srcOrd="0" destOrd="0" presId="urn:microsoft.com/office/officeart/2005/8/layout/vList5"/>
    <dgm:cxn modelId="{EB692C27-E74A-49A1-9D3B-E0EF7BF9C94A}" type="presParOf" srcId="{B8B2E2FC-14E8-B34C-8615-2F01A705C406}" destId="{8ABFD281-E2F9-C642-98F0-E9249239A6B2}" srcOrd="1" destOrd="0" presId="urn:microsoft.com/office/officeart/2005/8/layout/vList5"/>
    <dgm:cxn modelId="{EFE58ED2-1463-4BAC-8FD7-A8F1AA7EC0DE}" type="presParOf" srcId="{1E97BED3-DE9A-654B-8B48-62754828F353}" destId="{D88ACE62-BA26-344F-B898-88BD178D89C6}" srcOrd="1" destOrd="0" presId="urn:microsoft.com/office/officeart/2005/8/layout/vList5"/>
    <dgm:cxn modelId="{352EE5C0-B9BE-4042-8F03-AC0F953E60A8}" type="presParOf" srcId="{1E97BED3-DE9A-654B-8B48-62754828F353}" destId="{FCBD533B-5BA9-0743-9073-1C260B20D07D}" srcOrd="2" destOrd="0" presId="urn:microsoft.com/office/officeart/2005/8/layout/vList5"/>
    <dgm:cxn modelId="{B3B028FD-FB09-4842-9D41-855453B1BF7C}" type="presParOf" srcId="{FCBD533B-5BA9-0743-9073-1C260B20D07D}" destId="{1B85D834-1374-254A-8DC3-84F2F8D2807B}" srcOrd="0" destOrd="0" presId="urn:microsoft.com/office/officeart/2005/8/layout/vList5"/>
    <dgm:cxn modelId="{29855251-5F15-4A36-9247-1524D5C45D73}" type="presParOf" srcId="{FCBD533B-5BA9-0743-9073-1C260B20D07D}" destId="{88A7BF15-6B0E-3E4F-9EDB-D874829E756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27200D0-3843-7C4E-84FD-9B694EAE7656}" type="doc">
      <dgm:prSet loTypeId="urn:microsoft.com/office/officeart/2005/8/layout/vList5" loCatId="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B08081CC-6775-3748-B30E-BE7736046A9F}">
      <dgm:prSet phldrT="[Text]" custT="1"/>
      <dgm:spPr/>
      <dgm:t>
        <a:bodyPr/>
        <a:lstStyle/>
        <a:p>
          <a:r>
            <a:rPr lang="pt-BR" sz="1400" b="1" noProof="0" dirty="0" smtClean="0">
              <a:solidFill>
                <a:schemeClr val="tx1"/>
              </a:solidFill>
              <a:latin typeface="Arial"/>
              <a:cs typeface="Arial"/>
            </a:rPr>
            <a:t>Ação 14 </a:t>
          </a:r>
        </a:p>
        <a:p>
          <a:r>
            <a:rPr lang="pt-BR" sz="1400" noProof="0" dirty="0" smtClean="0">
              <a:solidFill>
                <a:schemeClr val="tx1"/>
              </a:solidFill>
              <a:latin typeface="Arial"/>
              <a:cs typeface="Arial"/>
            </a:rPr>
            <a:t>Reestruturação Administrativa</a:t>
          </a:r>
          <a:endParaRPr lang="pt-BR" sz="1400" noProof="0" dirty="0">
            <a:solidFill>
              <a:schemeClr val="tx1"/>
            </a:solidFill>
            <a:latin typeface="Arial"/>
            <a:cs typeface="Arial"/>
          </a:endParaRPr>
        </a:p>
      </dgm:t>
    </dgm:pt>
    <dgm:pt modelId="{540F8BEF-19B6-064C-A822-04AA7F445C03}" type="parTrans" cxnId="{2AF2F34D-8454-D74B-8D42-70F46BB41328}">
      <dgm:prSet/>
      <dgm:spPr/>
      <dgm:t>
        <a:bodyPr/>
        <a:lstStyle/>
        <a:p>
          <a:endParaRPr lang="pt-BR" sz="1400" noProof="0">
            <a:latin typeface="Arial"/>
            <a:cs typeface="Arial"/>
          </a:endParaRPr>
        </a:p>
      </dgm:t>
    </dgm:pt>
    <dgm:pt modelId="{04C568FA-76A5-2E45-A17C-4DB8D727A247}" type="sibTrans" cxnId="{2AF2F34D-8454-D74B-8D42-70F46BB41328}">
      <dgm:prSet/>
      <dgm:spPr/>
      <dgm:t>
        <a:bodyPr/>
        <a:lstStyle/>
        <a:p>
          <a:endParaRPr lang="pt-BR" sz="1400" noProof="0">
            <a:latin typeface="Arial"/>
            <a:cs typeface="Arial"/>
          </a:endParaRPr>
        </a:p>
      </dgm:t>
    </dgm:pt>
    <dgm:pt modelId="{0925E93B-66E2-294C-97F8-29FD6B09DA87}">
      <dgm:prSet phldrT="[Text]" custT="1"/>
      <dgm:spPr/>
      <dgm:t>
        <a:bodyPr/>
        <a:lstStyle/>
        <a:p>
          <a:r>
            <a:rPr lang="pt-BR" sz="1400" b="1" noProof="0" dirty="0" smtClean="0">
              <a:latin typeface="Arial"/>
              <a:cs typeface="Arial"/>
            </a:rPr>
            <a:t>Público Alvo: </a:t>
          </a:r>
          <a:r>
            <a:rPr lang="pt-BR" sz="1400" b="0" i="0" u="none" dirty="0" smtClean="0"/>
            <a:t>Ação administrativa</a:t>
          </a:r>
          <a:endParaRPr lang="pt-BR" sz="1400" b="1" noProof="0" dirty="0">
            <a:latin typeface="Arial"/>
            <a:cs typeface="Arial"/>
          </a:endParaRPr>
        </a:p>
      </dgm:t>
    </dgm:pt>
    <dgm:pt modelId="{FD882AC2-6B7A-5749-A0B2-ECA30B1E95CD}" type="parTrans" cxnId="{C0C2BA1E-407E-B742-BA3A-E8C5B9A7BBDA}">
      <dgm:prSet/>
      <dgm:spPr/>
      <dgm:t>
        <a:bodyPr/>
        <a:lstStyle/>
        <a:p>
          <a:endParaRPr lang="pt-BR" sz="1400" noProof="0">
            <a:latin typeface="Arial"/>
            <a:cs typeface="Arial"/>
          </a:endParaRPr>
        </a:p>
      </dgm:t>
    </dgm:pt>
    <dgm:pt modelId="{F9CA8C98-AB18-A64C-BB40-52B83318D25A}" type="sibTrans" cxnId="{C0C2BA1E-407E-B742-BA3A-E8C5B9A7BBDA}">
      <dgm:prSet/>
      <dgm:spPr/>
      <dgm:t>
        <a:bodyPr/>
        <a:lstStyle/>
        <a:p>
          <a:endParaRPr lang="pt-BR" sz="1400" noProof="0">
            <a:latin typeface="Arial"/>
            <a:cs typeface="Arial"/>
          </a:endParaRPr>
        </a:p>
      </dgm:t>
    </dgm:pt>
    <dgm:pt modelId="{BAB01F17-679D-AB43-8E3F-473D7FDAA4CE}">
      <dgm:prSet phldrT="[Text]" custT="1"/>
      <dgm:spPr/>
      <dgm:t>
        <a:bodyPr/>
        <a:lstStyle/>
        <a:p>
          <a:r>
            <a:rPr lang="pt-BR" sz="1400" b="1" noProof="0" dirty="0" smtClean="0">
              <a:solidFill>
                <a:srgbClr val="000000"/>
              </a:solidFill>
              <a:latin typeface="Arial"/>
              <a:cs typeface="Arial"/>
            </a:rPr>
            <a:t>Ação 15 </a:t>
          </a:r>
        </a:p>
        <a:p>
          <a:r>
            <a:rPr lang="pt-BR" sz="1400" noProof="0" dirty="0" smtClean="0">
              <a:solidFill>
                <a:srgbClr val="000000"/>
              </a:solidFill>
              <a:latin typeface="Arial"/>
              <a:cs typeface="Arial"/>
            </a:rPr>
            <a:t>Fiscalização e controle das ocupações </a:t>
          </a:r>
          <a:endParaRPr lang="pt-BR" sz="1400" noProof="0" dirty="0">
            <a:solidFill>
              <a:srgbClr val="000000"/>
            </a:solidFill>
            <a:latin typeface="Arial"/>
            <a:cs typeface="Arial"/>
          </a:endParaRPr>
        </a:p>
      </dgm:t>
    </dgm:pt>
    <dgm:pt modelId="{A295BDAA-B5D2-914F-AEBF-B4DE1BDA5B4B}" type="parTrans" cxnId="{31BE2674-480B-0247-90D4-6CC6FC9C8E82}">
      <dgm:prSet/>
      <dgm:spPr/>
      <dgm:t>
        <a:bodyPr/>
        <a:lstStyle/>
        <a:p>
          <a:endParaRPr lang="pt-BR" sz="1400" noProof="0">
            <a:latin typeface="Arial"/>
            <a:cs typeface="Arial"/>
          </a:endParaRPr>
        </a:p>
      </dgm:t>
    </dgm:pt>
    <dgm:pt modelId="{8B6B3588-777C-8B4C-BC94-F289B49163F2}" type="sibTrans" cxnId="{31BE2674-480B-0247-90D4-6CC6FC9C8E82}">
      <dgm:prSet/>
      <dgm:spPr/>
      <dgm:t>
        <a:bodyPr/>
        <a:lstStyle/>
        <a:p>
          <a:endParaRPr lang="pt-BR" sz="1400" noProof="0">
            <a:latin typeface="Arial"/>
            <a:cs typeface="Arial"/>
          </a:endParaRPr>
        </a:p>
      </dgm:t>
    </dgm:pt>
    <dgm:pt modelId="{C368370D-017C-5C43-8FB1-265E18ECB561}">
      <dgm:prSet phldrT="[Text]" custT="1"/>
      <dgm:spPr/>
      <dgm:t>
        <a:bodyPr/>
        <a:lstStyle/>
        <a:p>
          <a:r>
            <a:rPr lang="pt-BR" sz="1400" b="1" noProof="0" dirty="0" smtClean="0">
              <a:latin typeface="Arial"/>
              <a:cs typeface="Arial"/>
            </a:rPr>
            <a:t>Público Alvo: </a:t>
          </a:r>
          <a:r>
            <a:rPr lang="pt-BR" sz="1400" b="0" i="0" u="none" dirty="0" smtClean="0"/>
            <a:t>Ação administrativa</a:t>
          </a:r>
          <a:endParaRPr lang="pt-BR" sz="1400" noProof="0" dirty="0">
            <a:latin typeface="Arial"/>
            <a:cs typeface="Arial"/>
          </a:endParaRPr>
        </a:p>
      </dgm:t>
    </dgm:pt>
    <dgm:pt modelId="{7C043A93-11F0-3043-8DC8-99E9D7529735}" type="parTrans" cxnId="{BA170533-61B4-1549-A32D-109A04755145}">
      <dgm:prSet/>
      <dgm:spPr/>
      <dgm:t>
        <a:bodyPr/>
        <a:lstStyle/>
        <a:p>
          <a:endParaRPr lang="pt-BR" sz="1400" noProof="0">
            <a:latin typeface="Arial"/>
            <a:cs typeface="Arial"/>
          </a:endParaRPr>
        </a:p>
      </dgm:t>
    </dgm:pt>
    <dgm:pt modelId="{E910F468-9E4A-B842-88B3-D338BC597694}" type="sibTrans" cxnId="{BA170533-61B4-1549-A32D-109A04755145}">
      <dgm:prSet/>
      <dgm:spPr/>
      <dgm:t>
        <a:bodyPr/>
        <a:lstStyle/>
        <a:p>
          <a:endParaRPr lang="pt-BR" sz="1400" noProof="0">
            <a:latin typeface="Arial"/>
            <a:cs typeface="Arial"/>
          </a:endParaRPr>
        </a:p>
      </dgm:t>
    </dgm:pt>
    <dgm:pt modelId="{EF403F31-B254-E340-9571-A51818CA268F}">
      <dgm:prSet phldrT="[Text]" custT="1"/>
      <dgm:spPr/>
      <dgm:t>
        <a:bodyPr/>
        <a:lstStyle/>
        <a:p>
          <a:r>
            <a:rPr lang="pt-BR" sz="1400" b="1" noProof="0" dirty="0" smtClean="0">
              <a:solidFill>
                <a:srgbClr val="000000"/>
              </a:solidFill>
              <a:latin typeface="Arial"/>
              <a:cs typeface="Arial"/>
            </a:rPr>
            <a:t>Ação 16 </a:t>
          </a:r>
        </a:p>
        <a:p>
          <a:r>
            <a:rPr lang="pt-BR" sz="1400" noProof="0" dirty="0" smtClean="0">
              <a:solidFill>
                <a:srgbClr val="000000"/>
              </a:solidFill>
              <a:latin typeface="Arial"/>
              <a:cs typeface="Arial"/>
            </a:rPr>
            <a:t>Fortalecimento do Conselho Municipal de Habitação de interesse Social - CMHIS</a:t>
          </a:r>
          <a:endParaRPr lang="pt-BR" sz="1400" noProof="0" dirty="0">
            <a:solidFill>
              <a:srgbClr val="000000"/>
            </a:solidFill>
            <a:latin typeface="Arial"/>
            <a:cs typeface="Arial"/>
          </a:endParaRPr>
        </a:p>
      </dgm:t>
    </dgm:pt>
    <dgm:pt modelId="{14BD4928-DACA-BF42-85DA-598016C2C86C}" type="parTrans" cxnId="{9CA1393E-4A32-C148-9F76-4D4DA08B8B92}">
      <dgm:prSet/>
      <dgm:spPr/>
      <dgm:t>
        <a:bodyPr/>
        <a:lstStyle/>
        <a:p>
          <a:endParaRPr lang="pt-BR" sz="1400" noProof="0">
            <a:latin typeface="Arial"/>
            <a:cs typeface="Arial"/>
          </a:endParaRPr>
        </a:p>
      </dgm:t>
    </dgm:pt>
    <dgm:pt modelId="{D551DCD1-1BAC-DF4A-9D2C-67A7DE8EE13A}" type="sibTrans" cxnId="{9CA1393E-4A32-C148-9F76-4D4DA08B8B92}">
      <dgm:prSet/>
      <dgm:spPr/>
      <dgm:t>
        <a:bodyPr/>
        <a:lstStyle/>
        <a:p>
          <a:endParaRPr lang="pt-BR" sz="1400" noProof="0">
            <a:latin typeface="Arial"/>
            <a:cs typeface="Arial"/>
          </a:endParaRPr>
        </a:p>
      </dgm:t>
    </dgm:pt>
    <dgm:pt modelId="{7F6270D0-611E-4742-B0FD-DDAE3E170D0D}">
      <dgm:prSet phldrT="[Text]" custT="1"/>
      <dgm:spPr/>
      <dgm:t>
        <a:bodyPr/>
        <a:lstStyle/>
        <a:p>
          <a:r>
            <a:rPr lang="pt-BR" sz="1400" b="1" noProof="0" dirty="0" smtClean="0">
              <a:latin typeface="Arial"/>
              <a:cs typeface="Arial"/>
            </a:rPr>
            <a:t>Público Alvo: </a:t>
          </a:r>
          <a:r>
            <a:rPr lang="pt-BR" sz="1400" b="0" i="0" u="none" dirty="0" smtClean="0"/>
            <a:t>Ação administrativa</a:t>
          </a:r>
          <a:endParaRPr lang="pt-BR" sz="1400" noProof="0" dirty="0">
            <a:latin typeface="Arial"/>
            <a:cs typeface="Arial"/>
          </a:endParaRPr>
        </a:p>
      </dgm:t>
    </dgm:pt>
    <dgm:pt modelId="{0D16BC8F-0EB7-D34C-AFF6-D5BF16ABEC74}" type="parTrans" cxnId="{374E8458-0697-2B4F-9278-9DE0691021FB}">
      <dgm:prSet/>
      <dgm:spPr/>
      <dgm:t>
        <a:bodyPr/>
        <a:lstStyle/>
        <a:p>
          <a:endParaRPr lang="pt-BR" sz="1400" noProof="0">
            <a:latin typeface="Arial"/>
            <a:cs typeface="Arial"/>
          </a:endParaRPr>
        </a:p>
      </dgm:t>
    </dgm:pt>
    <dgm:pt modelId="{24AB3256-55F8-5C4E-BC6B-362415A52851}" type="sibTrans" cxnId="{374E8458-0697-2B4F-9278-9DE0691021FB}">
      <dgm:prSet/>
      <dgm:spPr/>
      <dgm:t>
        <a:bodyPr/>
        <a:lstStyle/>
        <a:p>
          <a:endParaRPr lang="pt-BR" sz="1400" noProof="0">
            <a:latin typeface="Arial"/>
            <a:cs typeface="Arial"/>
          </a:endParaRPr>
        </a:p>
      </dgm:t>
    </dgm:pt>
    <dgm:pt modelId="{213431D3-7400-6E44-95BB-D63F1CDE69C6}">
      <dgm:prSet custT="1"/>
      <dgm:spPr>
        <a:solidFill>
          <a:schemeClr val="accent6">
            <a:hueOff val="0"/>
            <a:satOff val="0"/>
            <a:lumOff val="0"/>
          </a:schemeClr>
        </a:solidFill>
      </dgm:spPr>
      <dgm:t>
        <a:bodyPr/>
        <a:lstStyle/>
        <a:p>
          <a:r>
            <a:rPr lang="pt-BR" sz="1400" b="1" noProof="0" dirty="0" smtClean="0">
              <a:solidFill>
                <a:srgbClr val="000000"/>
              </a:solidFill>
              <a:latin typeface="Arial"/>
              <a:cs typeface="Arial"/>
            </a:rPr>
            <a:t>Ação 17</a:t>
          </a:r>
        </a:p>
        <a:p>
          <a:r>
            <a:rPr lang="pt-BR" sz="1400" noProof="0" dirty="0" smtClean="0">
              <a:solidFill>
                <a:srgbClr val="000000"/>
              </a:solidFill>
              <a:latin typeface="Arial"/>
              <a:cs typeface="Arial"/>
            </a:rPr>
            <a:t>Mobilização e Organização Comunitária </a:t>
          </a:r>
          <a:endParaRPr lang="pt-BR" sz="1400" noProof="0" dirty="0">
            <a:solidFill>
              <a:srgbClr val="000000"/>
            </a:solidFill>
            <a:latin typeface="Arial"/>
            <a:cs typeface="Arial"/>
          </a:endParaRPr>
        </a:p>
      </dgm:t>
    </dgm:pt>
    <dgm:pt modelId="{09989E15-BB47-9447-8FE4-BC210535909C}" type="parTrans" cxnId="{908C80C6-9659-0447-BBA0-397748941832}">
      <dgm:prSet/>
      <dgm:spPr/>
      <dgm:t>
        <a:bodyPr/>
        <a:lstStyle/>
        <a:p>
          <a:endParaRPr lang="en-US" sz="1400">
            <a:latin typeface="Arial"/>
            <a:cs typeface="Arial"/>
          </a:endParaRPr>
        </a:p>
      </dgm:t>
    </dgm:pt>
    <dgm:pt modelId="{F831BD24-0531-F64B-B7DE-69E900A22D1B}" type="sibTrans" cxnId="{908C80C6-9659-0447-BBA0-397748941832}">
      <dgm:prSet/>
      <dgm:spPr/>
      <dgm:t>
        <a:bodyPr/>
        <a:lstStyle/>
        <a:p>
          <a:endParaRPr lang="en-US" sz="1400">
            <a:latin typeface="Arial"/>
            <a:cs typeface="Arial"/>
          </a:endParaRPr>
        </a:p>
      </dgm:t>
    </dgm:pt>
    <dgm:pt modelId="{7148A4AB-51F8-EF46-A831-A21DE179F8B3}">
      <dgm:prSet phldrT="[Text]" custT="1"/>
      <dgm:spPr>
        <a:solidFill>
          <a:schemeClr val="accent6">
            <a:tint val="40000"/>
            <a:hueOff val="0"/>
            <a:satOff val="0"/>
            <a:lumOff val="0"/>
            <a:alpha val="98000"/>
          </a:schemeClr>
        </a:solidFill>
      </dgm:spPr>
      <dgm:t>
        <a:bodyPr/>
        <a:lstStyle/>
        <a:p>
          <a:r>
            <a:rPr lang="pt-BR" sz="1400" b="1" noProof="0" dirty="0" smtClean="0">
              <a:latin typeface="Arial"/>
              <a:cs typeface="Arial"/>
            </a:rPr>
            <a:t>Público Alvo: </a:t>
          </a:r>
          <a:r>
            <a:rPr lang="pt-BR" sz="1400" b="0" i="0" u="none" dirty="0" smtClean="0"/>
            <a:t>Ação administrativa</a:t>
          </a:r>
          <a:endParaRPr lang="pt-BR" sz="1400" noProof="0" dirty="0">
            <a:latin typeface="Arial"/>
            <a:cs typeface="Arial"/>
          </a:endParaRPr>
        </a:p>
      </dgm:t>
    </dgm:pt>
    <dgm:pt modelId="{EF958BF0-0878-1B40-89D2-2A671809B963}" type="parTrans" cxnId="{BA833F08-105A-9141-B6D8-87C35DBC7B30}">
      <dgm:prSet/>
      <dgm:spPr/>
      <dgm:t>
        <a:bodyPr/>
        <a:lstStyle/>
        <a:p>
          <a:endParaRPr lang="en-US" sz="1400">
            <a:latin typeface="Arial"/>
            <a:cs typeface="Arial"/>
          </a:endParaRPr>
        </a:p>
      </dgm:t>
    </dgm:pt>
    <dgm:pt modelId="{294C01E9-921C-DF4C-B03C-0892F4DEEDD7}" type="sibTrans" cxnId="{BA833F08-105A-9141-B6D8-87C35DBC7B30}">
      <dgm:prSet/>
      <dgm:spPr/>
      <dgm:t>
        <a:bodyPr/>
        <a:lstStyle/>
        <a:p>
          <a:endParaRPr lang="en-US" sz="1400">
            <a:latin typeface="Arial"/>
            <a:cs typeface="Arial"/>
          </a:endParaRPr>
        </a:p>
      </dgm:t>
    </dgm:pt>
    <dgm:pt modelId="{1E97BED3-DE9A-654B-8B48-62754828F353}" type="pres">
      <dgm:prSet presAssocID="{A27200D0-3843-7C4E-84FD-9B694EAE765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B2E2FC-14E8-B34C-8615-2F01A705C406}" type="pres">
      <dgm:prSet presAssocID="{B08081CC-6775-3748-B30E-BE7736046A9F}" presName="linNode" presStyleCnt="0"/>
      <dgm:spPr/>
    </dgm:pt>
    <dgm:pt modelId="{C45976ED-8DD4-F743-B881-A746BF116875}" type="pres">
      <dgm:prSet presAssocID="{B08081CC-6775-3748-B30E-BE7736046A9F}" presName="parentText" presStyleLbl="node1" presStyleIdx="0" presStyleCnt="4" custScaleX="193880" custScaleY="17729" custLinFactNeighborX="-46" custLinFactNeighborY="-534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BFD281-E2F9-C642-98F0-E9249239A6B2}" type="pres">
      <dgm:prSet presAssocID="{B08081CC-6775-3748-B30E-BE7736046A9F}" presName="descendantText" presStyleLbl="alignAccFollowNode1" presStyleIdx="0" presStyleCnt="4" custScaleY="18243" custLinFactNeighborX="-560" custLinFactNeighborY="-44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8ACE62-BA26-344F-B898-88BD178D89C6}" type="pres">
      <dgm:prSet presAssocID="{04C568FA-76A5-2E45-A17C-4DB8D727A247}" presName="sp" presStyleCnt="0"/>
      <dgm:spPr/>
    </dgm:pt>
    <dgm:pt modelId="{3DC1E803-CAC5-9F43-B123-4E08FE4F8F47}" type="pres">
      <dgm:prSet presAssocID="{BAB01F17-679D-AB43-8E3F-473D7FDAA4CE}" presName="linNode" presStyleCnt="0"/>
      <dgm:spPr/>
    </dgm:pt>
    <dgm:pt modelId="{848B473D-D36B-5D40-BAD6-8268B1F33DE4}" type="pres">
      <dgm:prSet presAssocID="{BAB01F17-679D-AB43-8E3F-473D7FDAA4CE}" presName="parentText" presStyleLbl="node1" presStyleIdx="1" presStyleCnt="4" custScaleX="193880" custScaleY="20834" custLinFactNeighborX="-46" custLinFactNeighborY="-639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5189D0-9EA4-DC4B-B8B7-DAF06BAA56A3}" type="pres">
      <dgm:prSet presAssocID="{BAB01F17-679D-AB43-8E3F-473D7FDAA4CE}" presName="descendantText" presStyleLbl="alignAccFollowNode1" presStyleIdx="1" presStyleCnt="4" custScaleY="21207" custLinFactNeighborX="-560" custLinFactNeighborY="-83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ED5A40-5EE7-A54C-94C3-0CC5CDCD28AF}" type="pres">
      <dgm:prSet presAssocID="{8B6B3588-777C-8B4C-BC94-F289B49163F2}" presName="sp" presStyleCnt="0"/>
      <dgm:spPr/>
    </dgm:pt>
    <dgm:pt modelId="{85F89A4E-EFE4-D642-972B-3063BB27E53F}" type="pres">
      <dgm:prSet presAssocID="{EF403F31-B254-E340-9571-A51818CA268F}" presName="linNode" presStyleCnt="0"/>
      <dgm:spPr/>
    </dgm:pt>
    <dgm:pt modelId="{618E0B04-0BB0-1B49-9909-139F61EFE412}" type="pres">
      <dgm:prSet presAssocID="{EF403F31-B254-E340-9571-A51818CA268F}" presName="parentText" presStyleLbl="node1" presStyleIdx="2" presStyleCnt="4" custScaleX="193880" custScaleY="20272" custLinFactNeighborX="-46" custLinFactNeighborY="278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2C4951-FA45-284F-ADBB-2DCD349B3D89}" type="pres">
      <dgm:prSet presAssocID="{EF403F31-B254-E340-9571-A51818CA268F}" presName="descendantText" presStyleLbl="alignAccFollowNode1" presStyleIdx="2" presStyleCnt="4" custScaleY="14186" custLinFactNeighborX="2833" custLinFactNeighborY="20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723DDC-06B2-A545-9A95-E9CADD5630DC}" type="pres">
      <dgm:prSet presAssocID="{D551DCD1-1BAC-DF4A-9D2C-67A7DE8EE13A}" presName="sp" presStyleCnt="0"/>
      <dgm:spPr/>
    </dgm:pt>
    <dgm:pt modelId="{FCBD533B-5BA9-0743-9073-1C260B20D07D}" type="pres">
      <dgm:prSet presAssocID="{213431D3-7400-6E44-95BB-D63F1CDE69C6}" presName="linNode" presStyleCnt="0"/>
      <dgm:spPr/>
    </dgm:pt>
    <dgm:pt modelId="{1B85D834-1374-254A-8DC3-84F2F8D2807B}" type="pres">
      <dgm:prSet presAssocID="{213431D3-7400-6E44-95BB-D63F1CDE69C6}" presName="parentText" presStyleLbl="node1" presStyleIdx="3" presStyleCnt="4" custScaleX="193880" custScaleY="1891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A7BF15-6B0E-3E4F-9EDB-D874829E756E}" type="pres">
      <dgm:prSet presAssocID="{213431D3-7400-6E44-95BB-D63F1CDE69C6}" presName="descendantText" presStyleLbl="alignAccFollowNode1" presStyleIdx="3" presStyleCnt="4" custScaleY="173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4B3444-DD1C-429B-8DBF-BC956B15B62D}" type="presOf" srcId="{213431D3-7400-6E44-95BB-D63F1CDE69C6}" destId="{1B85D834-1374-254A-8DC3-84F2F8D2807B}" srcOrd="0" destOrd="0" presId="urn:microsoft.com/office/officeart/2005/8/layout/vList5"/>
    <dgm:cxn modelId="{2AF2F34D-8454-D74B-8D42-70F46BB41328}" srcId="{A27200D0-3843-7C4E-84FD-9B694EAE7656}" destId="{B08081CC-6775-3748-B30E-BE7736046A9F}" srcOrd="0" destOrd="0" parTransId="{540F8BEF-19B6-064C-A822-04AA7F445C03}" sibTransId="{04C568FA-76A5-2E45-A17C-4DB8D727A247}"/>
    <dgm:cxn modelId="{C0C2BA1E-407E-B742-BA3A-E8C5B9A7BBDA}" srcId="{B08081CC-6775-3748-B30E-BE7736046A9F}" destId="{0925E93B-66E2-294C-97F8-29FD6B09DA87}" srcOrd="0" destOrd="0" parTransId="{FD882AC2-6B7A-5749-A0B2-ECA30B1E95CD}" sibTransId="{F9CA8C98-AB18-A64C-BB40-52B83318D25A}"/>
    <dgm:cxn modelId="{3CA8C32B-7F7B-4881-A376-ECFECF8AC088}" type="presOf" srcId="{B08081CC-6775-3748-B30E-BE7736046A9F}" destId="{C45976ED-8DD4-F743-B881-A746BF116875}" srcOrd="0" destOrd="0" presId="urn:microsoft.com/office/officeart/2005/8/layout/vList5"/>
    <dgm:cxn modelId="{BA170533-61B4-1549-A32D-109A04755145}" srcId="{BAB01F17-679D-AB43-8E3F-473D7FDAA4CE}" destId="{C368370D-017C-5C43-8FB1-265E18ECB561}" srcOrd="0" destOrd="0" parTransId="{7C043A93-11F0-3043-8DC8-99E9D7529735}" sibTransId="{E910F468-9E4A-B842-88B3-D338BC597694}"/>
    <dgm:cxn modelId="{31BE2674-480B-0247-90D4-6CC6FC9C8E82}" srcId="{A27200D0-3843-7C4E-84FD-9B694EAE7656}" destId="{BAB01F17-679D-AB43-8E3F-473D7FDAA4CE}" srcOrd="1" destOrd="0" parTransId="{A295BDAA-B5D2-914F-AEBF-B4DE1BDA5B4B}" sibTransId="{8B6B3588-777C-8B4C-BC94-F289B49163F2}"/>
    <dgm:cxn modelId="{60A194BD-F53E-4B6B-AA48-416B6537DBA0}" type="presOf" srcId="{C368370D-017C-5C43-8FB1-265E18ECB561}" destId="{265189D0-9EA4-DC4B-B8B7-DAF06BAA56A3}" srcOrd="0" destOrd="0" presId="urn:microsoft.com/office/officeart/2005/8/layout/vList5"/>
    <dgm:cxn modelId="{66FEB20F-7319-41AA-B7A8-C5C6CA31631E}" type="presOf" srcId="{7148A4AB-51F8-EF46-A831-A21DE179F8B3}" destId="{88A7BF15-6B0E-3E4F-9EDB-D874829E756E}" srcOrd="0" destOrd="0" presId="urn:microsoft.com/office/officeart/2005/8/layout/vList5"/>
    <dgm:cxn modelId="{97D98D5E-C4A5-484B-B16E-BA50AFAC9B93}" type="presOf" srcId="{EF403F31-B254-E340-9571-A51818CA268F}" destId="{618E0B04-0BB0-1B49-9909-139F61EFE412}" srcOrd="0" destOrd="0" presId="urn:microsoft.com/office/officeart/2005/8/layout/vList5"/>
    <dgm:cxn modelId="{9CA1393E-4A32-C148-9F76-4D4DA08B8B92}" srcId="{A27200D0-3843-7C4E-84FD-9B694EAE7656}" destId="{EF403F31-B254-E340-9571-A51818CA268F}" srcOrd="2" destOrd="0" parTransId="{14BD4928-DACA-BF42-85DA-598016C2C86C}" sibTransId="{D551DCD1-1BAC-DF4A-9D2C-67A7DE8EE13A}"/>
    <dgm:cxn modelId="{FF7360D6-8CA8-4429-A4F2-EA637C3486DB}" type="presOf" srcId="{BAB01F17-679D-AB43-8E3F-473D7FDAA4CE}" destId="{848B473D-D36B-5D40-BAD6-8268B1F33DE4}" srcOrd="0" destOrd="0" presId="urn:microsoft.com/office/officeart/2005/8/layout/vList5"/>
    <dgm:cxn modelId="{BA833F08-105A-9141-B6D8-87C35DBC7B30}" srcId="{213431D3-7400-6E44-95BB-D63F1CDE69C6}" destId="{7148A4AB-51F8-EF46-A831-A21DE179F8B3}" srcOrd="0" destOrd="0" parTransId="{EF958BF0-0878-1B40-89D2-2A671809B963}" sibTransId="{294C01E9-921C-DF4C-B03C-0892F4DEEDD7}"/>
    <dgm:cxn modelId="{7CC85E9F-4E24-4799-8B02-7D2EFAFBF2AC}" type="presOf" srcId="{7F6270D0-611E-4742-B0FD-DDAE3E170D0D}" destId="{CB2C4951-FA45-284F-ADBB-2DCD349B3D89}" srcOrd="0" destOrd="0" presId="urn:microsoft.com/office/officeart/2005/8/layout/vList5"/>
    <dgm:cxn modelId="{B4407A84-6756-4692-A32F-FC4FF09794F4}" type="presOf" srcId="{A27200D0-3843-7C4E-84FD-9B694EAE7656}" destId="{1E97BED3-DE9A-654B-8B48-62754828F353}" srcOrd="0" destOrd="0" presId="urn:microsoft.com/office/officeart/2005/8/layout/vList5"/>
    <dgm:cxn modelId="{908C80C6-9659-0447-BBA0-397748941832}" srcId="{A27200D0-3843-7C4E-84FD-9B694EAE7656}" destId="{213431D3-7400-6E44-95BB-D63F1CDE69C6}" srcOrd="3" destOrd="0" parTransId="{09989E15-BB47-9447-8FE4-BC210535909C}" sibTransId="{F831BD24-0531-F64B-B7DE-69E900A22D1B}"/>
    <dgm:cxn modelId="{FCABDCB1-93EF-4D31-A09A-9B7E5AC345BD}" type="presOf" srcId="{0925E93B-66E2-294C-97F8-29FD6B09DA87}" destId="{8ABFD281-E2F9-C642-98F0-E9249239A6B2}" srcOrd="0" destOrd="0" presId="urn:microsoft.com/office/officeart/2005/8/layout/vList5"/>
    <dgm:cxn modelId="{374E8458-0697-2B4F-9278-9DE0691021FB}" srcId="{EF403F31-B254-E340-9571-A51818CA268F}" destId="{7F6270D0-611E-4742-B0FD-DDAE3E170D0D}" srcOrd="0" destOrd="0" parTransId="{0D16BC8F-0EB7-D34C-AFF6-D5BF16ABEC74}" sibTransId="{24AB3256-55F8-5C4E-BC6B-362415A52851}"/>
    <dgm:cxn modelId="{A3A46FCB-0B3C-49B1-B408-B9250B26143D}" type="presParOf" srcId="{1E97BED3-DE9A-654B-8B48-62754828F353}" destId="{B8B2E2FC-14E8-B34C-8615-2F01A705C406}" srcOrd="0" destOrd="0" presId="urn:microsoft.com/office/officeart/2005/8/layout/vList5"/>
    <dgm:cxn modelId="{CB4826AE-9723-4524-8996-530C92F7B170}" type="presParOf" srcId="{B8B2E2FC-14E8-B34C-8615-2F01A705C406}" destId="{C45976ED-8DD4-F743-B881-A746BF116875}" srcOrd="0" destOrd="0" presId="urn:microsoft.com/office/officeart/2005/8/layout/vList5"/>
    <dgm:cxn modelId="{B5CFBF72-E1D0-49A6-A9D6-943114FABA3B}" type="presParOf" srcId="{B8B2E2FC-14E8-B34C-8615-2F01A705C406}" destId="{8ABFD281-E2F9-C642-98F0-E9249239A6B2}" srcOrd="1" destOrd="0" presId="urn:microsoft.com/office/officeart/2005/8/layout/vList5"/>
    <dgm:cxn modelId="{8CE8E817-711E-4F0C-A97B-11EF39051C63}" type="presParOf" srcId="{1E97BED3-DE9A-654B-8B48-62754828F353}" destId="{D88ACE62-BA26-344F-B898-88BD178D89C6}" srcOrd="1" destOrd="0" presId="urn:microsoft.com/office/officeart/2005/8/layout/vList5"/>
    <dgm:cxn modelId="{B1D25B99-9A46-4D3B-B81E-B21446FF37A1}" type="presParOf" srcId="{1E97BED3-DE9A-654B-8B48-62754828F353}" destId="{3DC1E803-CAC5-9F43-B123-4E08FE4F8F47}" srcOrd="2" destOrd="0" presId="urn:microsoft.com/office/officeart/2005/8/layout/vList5"/>
    <dgm:cxn modelId="{EC85FDAA-3790-49A4-A4D0-FC2BA5364C8C}" type="presParOf" srcId="{3DC1E803-CAC5-9F43-B123-4E08FE4F8F47}" destId="{848B473D-D36B-5D40-BAD6-8268B1F33DE4}" srcOrd="0" destOrd="0" presId="urn:microsoft.com/office/officeart/2005/8/layout/vList5"/>
    <dgm:cxn modelId="{721B196B-1FC1-41C7-A1CB-217D650722C8}" type="presParOf" srcId="{3DC1E803-CAC5-9F43-B123-4E08FE4F8F47}" destId="{265189D0-9EA4-DC4B-B8B7-DAF06BAA56A3}" srcOrd="1" destOrd="0" presId="urn:microsoft.com/office/officeart/2005/8/layout/vList5"/>
    <dgm:cxn modelId="{897D9594-7B4E-4047-A730-41A27FD7A152}" type="presParOf" srcId="{1E97BED3-DE9A-654B-8B48-62754828F353}" destId="{8BED5A40-5EE7-A54C-94C3-0CC5CDCD28AF}" srcOrd="3" destOrd="0" presId="urn:microsoft.com/office/officeart/2005/8/layout/vList5"/>
    <dgm:cxn modelId="{CCFC787D-42DC-409F-BF10-82463C775ED6}" type="presParOf" srcId="{1E97BED3-DE9A-654B-8B48-62754828F353}" destId="{85F89A4E-EFE4-D642-972B-3063BB27E53F}" srcOrd="4" destOrd="0" presId="urn:microsoft.com/office/officeart/2005/8/layout/vList5"/>
    <dgm:cxn modelId="{1AC912A8-8940-4A08-9822-1BD01A139211}" type="presParOf" srcId="{85F89A4E-EFE4-D642-972B-3063BB27E53F}" destId="{618E0B04-0BB0-1B49-9909-139F61EFE412}" srcOrd="0" destOrd="0" presId="urn:microsoft.com/office/officeart/2005/8/layout/vList5"/>
    <dgm:cxn modelId="{5EE72EBA-2DA0-4FFC-B4D8-B48E08AB7781}" type="presParOf" srcId="{85F89A4E-EFE4-D642-972B-3063BB27E53F}" destId="{CB2C4951-FA45-284F-ADBB-2DCD349B3D89}" srcOrd="1" destOrd="0" presId="urn:microsoft.com/office/officeart/2005/8/layout/vList5"/>
    <dgm:cxn modelId="{A4F8143B-C9CB-4572-82C3-90B458FBA2BD}" type="presParOf" srcId="{1E97BED3-DE9A-654B-8B48-62754828F353}" destId="{9B723DDC-06B2-A545-9A95-E9CADD5630DC}" srcOrd="5" destOrd="0" presId="urn:microsoft.com/office/officeart/2005/8/layout/vList5"/>
    <dgm:cxn modelId="{5F1FFE1D-95B9-4B56-87C8-FADDA8C52000}" type="presParOf" srcId="{1E97BED3-DE9A-654B-8B48-62754828F353}" destId="{FCBD533B-5BA9-0743-9073-1C260B20D07D}" srcOrd="6" destOrd="0" presId="urn:microsoft.com/office/officeart/2005/8/layout/vList5"/>
    <dgm:cxn modelId="{8D5A4A25-4BB1-41E8-9731-656AA77CE1CF}" type="presParOf" srcId="{FCBD533B-5BA9-0743-9073-1C260B20D07D}" destId="{1B85D834-1374-254A-8DC3-84F2F8D2807B}" srcOrd="0" destOrd="0" presId="urn:microsoft.com/office/officeart/2005/8/layout/vList5"/>
    <dgm:cxn modelId="{769D8444-73AB-4922-8E4E-E2A32276B796}" type="presParOf" srcId="{FCBD533B-5BA9-0743-9073-1C260B20D07D}" destId="{88A7BF15-6B0E-3E4F-9EDB-D874829E756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4D8DCB-9C3B-497A-B8CA-C73B1605445E}">
      <dsp:nvSpPr>
        <dsp:cNvPr id="0" name=""/>
        <dsp:cNvSpPr/>
      </dsp:nvSpPr>
      <dsp:spPr>
        <a:xfrm>
          <a:off x="936129" y="-77423"/>
          <a:ext cx="4481127" cy="1800237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PROGRAMAS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7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Indicam a modalidade de atendimento a ser desenvolvida, frente a necessidade apresentada</a:t>
          </a:r>
          <a:r>
            <a:rPr lang="pt-BR" sz="1700" kern="1200" dirty="0">
              <a:latin typeface="Arial" pitchFamily="34" charset="0"/>
              <a:cs typeface="Arial" pitchFamily="34" charset="0"/>
            </a:rPr>
            <a:t>. </a:t>
          </a:r>
        </a:p>
      </dsp:txBody>
      <dsp:txXfrm>
        <a:off x="988856" y="-24696"/>
        <a:ext cx="2974419" cy="1694783"/>
      </dsp:txXfrm>
    </dsp:sp>
    <dsp:sp modelId="{60A36D2F-6F18-42CA-94A1-BF0AA2F77B80}">
      <dsp:nvSpPr>
        <dsp:cNvPr id="0" name=""/>
        <dsp:cNvSpPr/>
      </dsp:nvSpPr>
      <dsp:spPr>
        <a:xfrm>
          <a:off x="1682846" y="1968018"/>
          <a:ext cx="4485056" cy="2109931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>
              <a:latin typeface="Arial" pitchFamily="34" charset="0"/>
              <a:cs typeface="Arial" pitchFamily="34" charset="0"/>
            </a:rPr>
            <a:t>AÇÕES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700" kern="1200" dirty="0">
              <a:latin typeface="Arial" pitchFamily="34" charset="0"/>
              <a:cs typeface="Arial" pitchFamily="34" charset="0"/>
            </a:rPr>
            <a:t> Atendimento a ser viabilizado, </a:t>
          </a:r>
          <a:r>
            <a:rPr lang="pt-BR" sz="1700" kern="1200" dirty="0" smtClean="0">
              <a:latin typeface="Arial" pitchFamily="34" charset="0"/>
              <a:cs typeface="Arial" pitchFamily="34" charset="0"/>
            </a:rPr>
            <a:t>articulando </a:t>
          </a:r>
          <a:r>
            <a:rPr lang="pt-BR" sz="1700" kern="1200" dirty="0">
              <a:latin typeface="Arial" pitchFamily="34" charset="0"/>
              <a:cs typeface="Arial" pitchFamily="34" charset="0"/>
            </a:rPr>
            <a:t>atribuições de agentes de coordenação, operação, financeiros e de promoção habitacional.</a:t>
          </a:r>
        </a:p>
      </dsp:txBody>
      <dsp:txXfrm>
        <a:off x="1744644" y="2029816"/>
        <a:ext cx="2634991" cy="1986335"/>
      </dsp:txXfrm>
    </dsp:sp>
    <dsp:sp modelId="{50DD6FA5-93E4-49D5-AED9-F426C38372E4}">
      <dsp:nvSpPr>
        <dsp:cNvPr id="0" name=""/>
        <dsp:cNvSpPr/>
      </dsp:nvSpPr>
      <dsp:spPr>
        <a:xfrm>
          <a:off x="4442972" y="1337762"/>
          <a:ext cx="1170154" cy="117015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500" kern="1200">
            <a:latin typeface="Arial" pitchFamily="34" charset="0"/>
            <a:cs typeface="Arial" pitchFamily="34" charset="0"/>
          </a:endParaRPr>
        </a:p>
      </dsp:txBody>
      <dsp:txXfrm>
        <a:off x="4706257" y="1337762"/>
        <a:ext cx="643584" cy="8805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BFD281-E2F9-C642-98F0-E9249239A6B2}">
      <dsp:nvSpPr>
        <dsp:cNvPr id="0" name=""/>
        <dsp:cNvSpPr/>
      </dsp:nvSpPr>
      <dsp:spPr>
        <a:xfrm rot="5400000">
          <a:off x="5320678" y="-2260034"/>
          <a:ext cx="776876" cy="5373285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b="1" kern="1200" noProof="0" dirty="0" smtClean="0">
              <a:latin typeface="Arial"/>
              <a:cs typeface="Arial"/>
            </a:rPr>
            <a:t>Público Alvo: </a:t>
          </a:r>
          <a:r>
            <a:rPr lang="pt-BR" sz="1400" b="0" kern="1200" noProof="0" dirty="0" smtClean="0">
              <a:latin typeface="Arial"/>
              <a:cs typeface="Arial"/>
            </a:rPr>
            <a:t>demanda reprimida, remanejamentos/reassentamentos AIS</a:t>
          </a:r>
          <a:endParaRPr lang="pt-BR" sz="1400" b="1" kern="1200" noProof="0" dirty="0">
            <a:latin typeface="Arial"/>
            <a:cs typeface="Arial"/>
          </a:endParaRPr>
        </a:p>
      </dsp:txBody>
      <dsp:txXfrm rot="-5400000">
        <a:off x="3022474" y="76094"/>
        <a:ext cx="5335361" cy="701028"/>
      </dsp:txXfrm>
    </dsp:sp>
    <dsp:sp modelId="{C45976ED-8DD4-F743-B881-A746BF116875}">
      <dsp:nvSpPr>
        <dsp:cNvPr id="0" name=""/>
        <dsp:cNvSpPr/>
      </dsp:nvSpPr>
      <dsp:spPr>
        <a:xfrm>
          <a:off x="2525" y="35269"/>
          <a:ext cx="3022473" cy="852439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noProof="0" dirty="0" smtClean="0">
              <a:solidFill>
                <a:schemeClr val="tx1"/>
              </a:solidFill>
              <a:latin typeface="Arial"/>
              <a:cs typeface="Arial"/>
            </a:rPr>
            <a:t>Ação 01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noProof="0" dirty="0" smtClean="0">
              <a:solidFill>
                <a:schemeClr val="tx1"/>
              </a:solidFill>
              <a:latin typeface="Arial"/>
              <a:cs typeface="Arial"/>
            </a:rPr>
            <a:t>Promoção pública de unidades prontas</a:t>
          </a:r>
          <a:endParaRPr lang="pt-BR" sz="1500" kern="1200" noProof="0" dirty="0">
            <a:solidFill>
              <a:schemeClr val="tx1"/>
            </a:solidFill>
            <a:latin typeface="Arial"/>
            <a:cs typeface="Arial"/>
          </a:endParaRPr>
        </a:p>
      </dsp:txBody>
      <dsp:txXfrm>
        <a:off x="44138" y="76882"/>
        <a:ext cx="2939247" cy="769213"/>
      </dsp:txXfrm>
    </dsp:sp>
    <dsp:sp modelId="{265189D0-9EA4-DC4B-B8B7-DAF06BAA56A3}">
      <dsp:nvSpPr>
        <dsp:cNvPr id="0" name=""/>
        <dsp:cNvSpPr/>
      </dsp:nvSpPr>
      <dsp:spPr>
        <a:xfrm rot="5400000">
          <a:off x="5308135" y="-1285607"/>
          <a:ext cx="801962" cy="5373285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b="1" kern="1200" noProof="0" dirty="0" smtClean="0">
              <a:latin typeface="Arial"/>
              <a:cs typeface="Arial"/>
            </a:rPr>
            <a:t>Público Alvo</a:t>
          </a:r>
          <a:r>
            <a:rPr lang="pt-BR" sz="1400" b="0" kern="1200" noProof="0" dirty="0" smtClean="0">
              <a:latin typeface="Arial"/>
              <a:cs typeface="Arial"/>
            </a:rPr>
            <a:t>: demanda demográfica de 0 a 10 SM</a:t>
          </a:r>
          <a:endParaRPr lang="pt-BR" sz="1400" b="0" kern="1200" noProof="0" dirty="0">
            <a:latin typeface="Arial"/>
            <a:cs typeface="Arial"/>
          </a:endParaRPr>
        </a:p>
      </dsp:txBody>
      <dsp:txXfrm rot="-5400000">
        <a:off x="3022474" y="1039203"/>
        <a:ext cx="5334136" cy="723664"/>
      </dsp:txXfrm>
    </dsp:sp>
    <dsp:sp modelId="{848B473D-D36B-5D40-BAD6-8268B1F33DE4}">
      <dsp:nvSpPr>
        <dsp:cNvPr id="0" name=""/>
        <dsp:cNvSpPr/>
      </dsp:nvSpPr>
      <dsp:spPr>
        <a:xfrm>
          <a:off x="0" y="989401"/>
          <a:ext cx="3022473" cy="823267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noProof="0" dirty="0" smtClean="0">
              <a:solidFill>
                <a:srgbClr val="000000"/>
              </a:solidFill>
              <a:latin typeface="Arial"/>
              <a:cs typeface="Arial"/>
            </a:rPr>
            <a:t>Ação 02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noProof="0" dirty="0" smtClean="0">
              <a:solidFill>
                <a:srgbClr val="000000"/>
              </a:solidFill>
              <a:latin typeface="Arial"/>
              <a:cs typeface="Arial"/>
            </a:rPr>
            <a:t>Apoio à promoção privada de unidades habitacionais urbanas</a:t>
          </a:r>
          <a:endParaRPr lang="pt-BR" sz="1400" kern="1200" noProof="0" dirty="0">
            <a:solidFill>
              <a:srgbClr val="000000"/>
            </a:solidFill>
            <a:latin typeface="Arial"/>
            <a:cs typeface="Arial"/>
          </a:endParaRPr>
        </a:p>
      </dsp:txBody>
      <dsp:txXfrm>
        <a:off x="40189" y="1029590"/>
        <a:ext cx="2942095" cy="742889"/>
      </dsp:txXfrm>
    </dsp:sp>
    <dsp:sp modelId="{CB2C4951-FA45-284F-ADBB-2DCD349B3D89}">
      <dsp:nvSpPr>
        <dsp:cNvPr id="0" name=""/>
        <dsp:cNvSpPr/>
      </dsp:nvSpPr>
      <dsp:spPr>
        <a:xfrm rot="5400000">
          <a:off x="5412346" y="-398901"/>
          <a:ext cx="593539" cy="5373285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b="1" kern="1200" noProof="0" dirty="0" smtClean="0">
              <a:latin typeface="Arial"/>
              <a:cs typeface="Arial"/>
            </a:rPr>
            <a:t>Público Alvo: </a:t>
          </a:r>
          <a:r>
            <a:rPr lang="pt-BR" sz="1400" b="0" kern="1200" noProof="0" dirty="0" smtClean="0">
              <a:latin typeface="Arial"/>
              <a:cs typeface="Arial"/>
            </a:rPr>
            <a:t>Demanda demográfica de 0 a 5 SM</a:t>
          </a:r>
          <a:endParaRPr lang="pt-BR" sz="1400" b="0" kern="1200" noProof="0" dirty="0">
            <a:latin typeface="Arial"/>
            <a:cs typeface="Arial"/>
          </a:endParaRPr>
        </a:p>
      </dsp:txBody>
      <dsp:txXfrm rot="-5400000">
        <a:off x="3022473" y="2019946"/>
        <a:ext cx="5344311" cy="535591"/>
      </dsp:txXfrm>
    </dsp:sp>
    <dsp:sp modelId="{618E0B04-0BB0-1B49-9909-139F61EFE412}">
      <dsp:nvSpPr>
        <dsp:cNvPr id="0" name=""/>
        <dsp:cNvSpPr/>
      </dsp:nvSpPr>
      <dsp:spPr>
        <a:xfrm>
          <a:off x="0" y="1949243"/>
          <a:ext cx="3022473" cy="676996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noProof="0" dirty="0" smtClean="0">
              <a:solidFill>
                <a:srgbClr val="000000"/>
              </a:solidFill>
              <a:latin typeface="Arial"/>
              <a:cs typeface="Arial"/>
            </a:rPr>
            <a:t>Ação 03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noProof="0" dirty="0" smtClean="0">
              <a:solidFill>
                <a:srgbClr val="000000"/>
              </a:solidFill>
              <a:latin typeface="Arial"/>
              <a:cs typeface="Arial"/>
            </a:rPr>
            <a:t>Apoio à promoção por autogestão de unidades habitacionais</a:t>
          </a:r>
          <a:endParaRPr lang="pt-BR" sz="1400" kern="1200" noProof="0" dirty="0">
            <a:solidFill>
              <a:srgbClr val="000000"/>
            </a:solidFill>
            <a:latin typeface="Arial"/>
            <a:cs typeface="Arial"/>
          </a:endParaRPr>
        </a:p>
      </dsp:txBody>
      <dsp:txXfrm>
        <a:off x="33048" y="1982291"/>
        <a:ext cx="2956377" cy="610900"/>
      </dsp:txXfrm>
    </dsp:sp>
    <dsp:sp modelId="{88A7BF15-6B0E-3E4F-9EDB-D874829E756E}">
      <dsp:nvSpPr>
        <dsp:cNvPr id="0" name=""/>
        <dsp:cNvSpPr/>
      </dsp:nvSpPr>
      <dsp:spPr>
        <a:xfrm rot="5400000">
          <a:off x="5230987" y="541757"/>
          <a:ext cx="956257" cy="5373285"/>
        </a:xfrm>
        <a:prstGeom prst="round2SameRect">
          <a:avLst/>
        </a:prstGeom>
        <a:solidFill>
          <a:schemeClr val="accent6">
            <a:tint val="40000"/>
            <a:hueOff val="0"/>
            <a:satOff val="0"/>
            <a:lumOff val="0"/>
            <a:alpha val="9800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b="1" kern="1200" noProof="0" dirty="0" smtClean="0">
              <a:latin typeface="Arial"/>
              <a:cs typeface="Arial"/>
            </a:rPr>
            <a:t>Público Alvo: </a:t>
          </a:r>
          <a:r>
            <a:rPr lang="pt-BR" sz="1400" b="0" kern="1200" noProof="0" dirty="0" smtClean="0">
              <a:latin typeface="Arial"/>
              <a:cs typeface="Arial"/>
            </a:rPr>
            <a:t>Demanda demográfica de 0 a 3 SM</a:t>
          </a:r>
          <a:endParaRPr lang="pt-BR" sz="1400" b="0" kern="1200" noProof="0" dirty="0">
            <a:latin typeface="Arial"/>
            <a:cs typeface="Arial"/>
          </a:endParaRPr>
        </a:p>
      </dsp:txBody>
      <dsp:txXfrm rot="-5400000">
        <a:off x="3022474" y="2796952"/>
        <a:ext cx="5326604" cy="862895"/>
      </dsp:txXfrm>
    </dsp:sp>
    <dsp:sp modelId="{1B85D834-1374-254A-8DC3-84F2F8D2807B}">
      <dsp:nvSpPr>
        <dsp:cNvPr id="0" name=""/>
        <dsp:cNvSpPr/>
      </dsp:nvSpPr>
      <dsp:spPr>
        <a:xfrm>
          <a:off x="0" y="2806760"/>
          <a:ext cx="3022473" cy="868364"/>
        </a:xfrm>
        <a:prstGeom prst="roundRect">
          <a:avLst/>
        </a:prstGeom>
        <a:solidFill>
          <a:schemeClr val="accent6">
            <a:hueOff val="0"/>
            <a:satOff val="0"/>
            <a:lum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noProof="0" dirty="0" smtClean="0">
              <a:solidFill>
                <a:srgbClr val="000000"/>
              </a:solidFill>
              <a:latin typeface="Arial"/>
              <a:cs typeface="Arial"/>
            </a:rPr>
            <a:t>Ação 04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noProof="0" dirty="0" smtClean="0">
              <a:solidFill>
                <a:srgbClr val="000000"/>
              </a:solidFill>
              <a:latin typeface="Arial"/>
              <a:cs typeface="Arial"/>
            </a:rPr>
            <a:t>Produção de unidades habitacionais para arrendamento</a:t>
          </a:r>
          <a:endParaRPr lang="pt-BR" sz="1400" kern="1200" noProof="0" dirty="0">
            <a:solidFill>
              <a:srgbClr val="000000"/>
            </a:solidFill>
            <a:latin typeface="Arial"/>
            <a:cs typeface="Arial"/>
          </a:endParaRPr>
        </a:p>
      </dsp:txBody>
      <dsp:txXfrm>
        <a:off x="42390" y="2849150"/>
        <a:ext cx="2937693" cy="7835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BFD281-E2F9-C642-98F0-E9249239A6B2}">
      <dsp:nvSpPr>
        <dsp:cNvPr id="0" name=""/>
        <dsp:cNvSpPr/>
      </dsp:nvSpPr>
      <dsp:spPr>
        <a:xfrm rot="5400000">
          <a:off x="5349802" y="-2244480"/>
          <a:ext cx="658994" cy="5316125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b="1" kern="1200" noProof="0" dirty="0" smtClean="0">
              <a:latin typeface="Arial"/>
              <a:cs typeface="Arial"/>
            </a:rPr>
            <a:t>Público Alvo: </a:t>
          </a:r>
          <a:r>
            <a:rPr lang="pt-BR" sz="1400" b="0" kern="1200" noProof="0" dirty="0" smtClean="0">
              <a:latin typeface="Arial"/>
              <a:cs typeface="Arial"/>
            </a:rPr>
            <a:t>Demanda demográfica de 0 a 5 SM</a:t>
          </a:r>
          <a:endParaRPr lang="pt-BR" sz="1400" b="1" kern="1200" noProof="0" dirty="0">
            <a:latin typeface="Arial"/>
            <a:cs typeface="Arial"/>
          </a:endParaRPr>
        </a:p>
      </dsp:txBody>
      <dsp:txXfrm rot="-5400000">
        <a:off x="3021237" y="116254"/>
        <a:ext cx="5283956" cy="594656"/>
      </dsp:txXfrm>
    </dsp:sp>
    <dsp:sp modelId="{C45976ED-8DD4-F743-B881-A746BF116875}">
      <dsp:nvSpPr>
        <dsp:cNvPr id="0" name=""/>
        <dsp:cNvSpPr/>
      </dsp:nvSpPr>
      <dsp:spPr>
        <a:xfrm>
          <a:off x="0" y="0"/>
          <a:ext cx="3035235" cy="780375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noProof="0" dirty="0" smtClean="0">
              <a:solidFill>
                <a:srgbClr val="000000"/>
              </a:solidFill>
              <a:latin typeface="Arial"/>
              <a:cs typeface="Arial"/>
            </a:rPr>
            <a:t>Ação 05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noProof="0" dirty="0" smtClean="0">
              <a:solidFill>
                <a:srgbClr val="000000"/>
              </a:solidFill>
              <a:latin typeface="Arial"/>
              <a:cs typeface="Arial"/>
            </a:rPr>
            <a:t>Produção de loteamentos urbanos</a:t>
          </a:r>
          <a:endParaRPr lang="pt-BR" sz="1400" kern="1200" noProof="0" dirty="0">
            <a:solidFill>
              <a:srgbClr val="000000"/>
            </a:solidFill>
            <a:latin typeface="Arial"/>
            <a:cs typeface="Arial"/>
          </a:endParaRPr>
        </a:p>
      </dsp:txBody>
      <dsp:txXfrm>
        <a:off x="38095" y="38095"/>
        <a:ext cx="2959045" cy="7041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BFD281-E2F9-C642-98F0-E9249239A6B2}">
      <dsp:nvSpPr>
        <dsp:cNvPr id="0" name=""/>
        <dsp:cNvSpPr/>
      </dsp:nvSpPr>
      <dsp:spPr>
        <a:xfrm rot="5400000">
          <a:off x="5439722" y="-2387482"/>
          <a:ext cx="380818" cy="5299788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b="1" kern="1200" noProof="0" dirty="0" smtClean="0">
              <a:latin typeface="Arial"/>
              <a:cs typeface="Arial"/>
            </a:rPr>
            <a:t>Público Alvo: </a:t>
          </a:r>
          <a:r>
            <a:rPr lang="pt-BR" sz="1400" b="0" kern="1200" noProof="0" dirty="0" smtClean="0">
              <a:latin typeface="Arial"/>
              <a:cs typeface="Arial"/>
            </a:rPr>
            <a:t>AIS</a:t>
          </a:r>
          <a:endParaRPr lang="pt-BR" sz="1400" b="1" kern="1200" noProof="0" dirty="0">
            <a:latin typeface="Arial"/>
            <a:cs typeface="Arial"/>
          </a:endParaRPr>
        </a:p>
      </dsp:txBody>
      <dsp:txXfrm rot="-5400000">
        <a:off x="2980237" y="90593"/>
        <a:ext cx="5281198" cy="343638"/>
      </dsp:txXfrm>
    </dsp:sp>
    <dsp:sp modelId="{C45976ED-8DD4-F743-B881-A746BF116875}">
      <dsp:nvSpPr>
        <dsp:cNvPr id="0" name=""/>
        <dsp:cNvSpPr/>
      </dsp:nvSpPr>
      <dsp:spPr>
        <a:xfrm>
          <a:off x="0" y="0"/>
          <a:ext cx="2981131" cy="53212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 val="98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1" kern="1200" noProof="0" dirty="0" smtClean="0">
              <a:solidFill>
                <a:srgbClr val="000000"/>
              </a:solidFill>
              <a:latin typeface="Arial"/>
              <a:cs typeface="Arial"/>
            </a:rPr>
            <a:t>Ação 06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noProof="0" dirty="0" smtClean="0">
              <a:solidFill>
                <a:srgbClr val="000000"/>
              </a:solidFill>
              <a:latin typeface="Arial"/>
              <a:cs typeface="Arial"/>
            </a:rPr>
            <a:t>Regularização urbanística nas AIS</a:t>
          </a:r>
          <a:endParaRPr lang="pt-BR" sz="1300" kern="1200" noProof="0" dirty="0">
            <a:solidFill>
              <a:srgbClr val="000000"/>
            </a:solidFill>
            <a:latin typeface="Arial"/>
            <a:cs typeface="Arial"/>
          </a:endParaRPr>
        </a:p>
      </dsp:txBody>
      <dsp:txXfrm>
        <a:off x="25976" y="25976"/>
        <a:ext cx="2929179" cy="480177"/>
      </dsp:txXfrm>
    </dsp:sp>
    <dsp:sp modelId="{88A7BF15-6B0E-3E4F-9EDB-D874829E756E}">
      <dsp:nvSpPr>
        <dsp:cNvPr id="0" name=""/>
        <dsp:cNvSpPr/>
      </dsp:nvSpPr>
      <dsp:spPr>
        <a:xfrm rot="5400000">
          <a:off x="5442087" y="-1703386"/>
          <a:ext cx="377876" cy="5299788"/>
        </a:xfrm>
        <a:prstGeom prst="round2SameRect">
          <a:avLst/>
        </a:prstGeom>
        <a:solidFill>
          <a:schemeClr val="accent6">
            <a:tint val="40000"/>
            <a:hueOff val="0"/>
            <a:satOff val="0"/>
            <a:lum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b="1" kern="1200" noProof="0" dirty="0" smtClean="0">
              <a:latin typeface="Arial"/>
              <a:cs typeface="Arial"/>
            </a:rPr>
            <a:t>Público Alvo: </a:t>
          </a:r>
          <a:r>
            <a:rPr lang="pt-BR" sz="1400" b="0" kern="1200" noProof="0" dirty="0" smtClean="0">
              <a:latin typeface="Arial"/>
              <a:cs typeface="Arial"/>
            </a:rPr>
            <a:t>AIS</a:t>
          </a:r>
          <a:endParaRPr lang="pt-BR" sz="1400" kern="1200" noProof="0" dirty="0">
            <a:latin typeface="Arial"/>
            <a:cs typeface="Arial"/>
          </a:endParaRPr>
        </a:p>
      </dsp:txBody>
      <dsp:txXfrm rot="-5400000">
        <a:off x="2981131" y="776016"/>
        <a:ext cx="5281342" cy="340984"/>
      </dsp:txXfrm>
    </dsp:sp>
    <dsp:sp modelId="{1B85D834-1374-254A-8DC3-84F2F8D2807B}">
      <dsp:nvSpPr>
        <dsp:cNvPr id="0" name=""/>
        <dsp:cNvSpPr/>
      </dsp:nvSpPr>
      <dsp:spPr>
        <a:xfrm>
          <a:off x="0" y="648071"/>
          <a:ext cx="2981131" cy="596873"/>
        </a:xfrm>
        <a:prstGeom prst="roundRect">
          <a:avLst/>
        </a:prstGeom>
        <a:solidFill>
          <a:schemeClr val="accent6">
            <a:hueOff val="0"/>
            <a:satOff val="0"/>
            <a:lum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1" kern="1200" noProof="0" dirty="0" smtClean="0">
              <a:solidFill>
                <a:srgbClr val="000000"/>
              </a:solidFill>
              <a:latin typeface="Arial"/>
              <a:cs typeface="Arial"/>
            </a:rPr>
            <a:t>Ação 07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noProof="0" dirty="0" smtClean="0">
              <a:solidFill>
                <a:srgbClr val="000000"/>
              </a:solidFill>
              <a:latin typeface="Arial"/>
              <a:cs typeface="Arial"/>
            </a:rPr>
            <a:t>Regularização jurídica nas AIS</a:t>
          </a:r>
          <a:endParaRPr lang="pt-BR" sz="1300" kern="1200" noProof="0" dirty="0">
            <a:solidFill>
              <a:srgbClr val="000000"/>
            </a:solidFill>
            <a:latin typeface="Arial"/>
            <a:cs typeface="Arial"/>
          </a:endParaRPr>
        </a:p>
      </dsp:txBody>
      <dsp:txXfrm>
        <a:off x="29137" y="677208"/>
        <a:ext cx="2922857" cy="5385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BFD281-E2F9-C642-98F0-E9249239A6B2}">
      <dsp:nvSpPr>
        <dsp:cNvPr id="0" name=""/>
        <dsp:cNvSpPr/>
      </dsp:nvSpPr>
      <dsp:spPr>
        <a:xfrm rot="5400000">
          <a:off x="5317288" y="-2230245"/>
          <a:ext cx="693358" cy="5330792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300" b="1" kern="1200" noProof="0" dirty="0" smtClean="0">
              <a:latin typeface="Arial"/>
              <a:cs typeface="Arial"/>
            </a:rPr>
            <a:t>Público Alvo: </a:t>
          </a:r>
          <a:r>
            <a:rPr lang="pt-BR" sz="1300" b="0" kern="1200" noProof="0" dirty="0" smtClean="0">
              <a:latin typeface="Arial"/>
              <a:cs typeface="Arial"/>
            </a:rPr>
            <a:t>AIS em área de risco</a:t>
          </a:r>
          <a:endParaRPr lang="pt-BR" sz="1300" b="1" kern="1200" noProof="0" dirty="0">
            <a:latin typeface="Arial"/>
            <a:cs typeface="Arial"/>
          </a:endParaRPr>
        </a:p>
      </dsp:txBody>
      <dsp:txXfrm rot="-5400000">
        <a:off x="2998572" y="122318"/>
        <a:ext cx="5296945" cy="625664"/>
      </dsp:txXfrm>
    </dsp:sp>
    <dsp:sp modelId="{C45976ED-8DD4-F743-B881-A746BF116875}">
      <dsp:nvSpPr>
        <dsp:cNvPr id="0" name=""/>
        <dsp:cNvSpPr/>
      </dsp:nvSpPr>
      <dsp:spPr>
        <a:xfrm>
          <a:off x="0" y="1801"/>
          <a:ext cx="2998571" cy="866697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sz="1300" b="1" kern="1200" noProof="0" dirty="0" smtClean="0">
              <a:solidFill>
                <a:schemeClr val="tx1"/>
              </a:solidFill>
              <a:latin typeface="Arial"/>
              <a:cs typeface="Arial"/>
            </a:rPr>
            <a:t>Ação 08</a:t>
          </a:r>
        </a:p>
        <a:p>
          <a:pPr lvl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noProof="0" dirty="0" smtClean="0">
              <a:solidFill>
                <a:schemeClr val="tx1"/>
              </a:solidFill>
              <a:latin typeface="Arial"/>
              <a:cs typeface="Arial"/>
            </a:rPr>
            <a:t>Revisão do Plano Municipal de Redução de Risco</a:t>
          </a:r>
          <a:endParaRPr lang="pt-BR" sz="1300" kern="1200" noProof="0" dirty="0">
            <a:solidFill>
              <a:schemeClr val="tx1"/>
            </a:solidFill>
            <a:latin typeface="Arial"/>
            <a:cs typeface="Arial"/>
          </a:endParaRPr>
        </a:p>
      </dsp:txBody>
      <dsp:txXfrm>
        <a:off x="42309" y="44110"/>
        <a:ext cx="2913953" cy="782079"/>
      </dsp:txXfrm>
    </dsp:sp>
    <dsp:sp modelId="{265189D0-9EA4-DC4B-B8B7-DAF06BAA56A3}">
      <dsp:nvSpPr>
        <dsp:cNvPr id="0" name=""/>
        <dsp:cNvSpPr/>
      </dsp:nvSpPr>
      <dsp:spPr>
        <a:xfrm rot="5400000">
          <a:off x="5317288" y="-1320212"/>
          <a:ext cx="693358" cy="5330792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300" b="1" kern="1200" noProof="0" dirty="0" smtClean="0">
              <a:latin typeface="Arial"/>
              <a:cs typeface="Arial"/>
            </a:rPr>
            <a:t>Público Alvo: </a:t>
          </a:r>
          <a:r>
            <a:rPr lang="pt-BR" sz="1300" b="0" kern="1200" noProof="0" dirty="0" smtClean="0">
              <a:latin typeface="Arial"/>
              <a:cs typeface="Arial"/>
            </a:rPr>
            <a:t>AIS em área de risco</a:t>
          </a:r>
          <a:endParaRPr lang="pt-BR" sz="1300" kern="1200" noProof="0" dirty="0">
            <a:latin typeface="Arial"/>
            <a:cs typeface="Arial"/>
          </a:endParaRPr>
        </a:p>
      </dsp:txBody>
      <dsp:txXfrm rot="-5400000">
        <a:off x="2998572" y="1032351"/>
        <a:ext cx="5296945" cy="625664"/>
      </dsp:txXfrm>
    </dsp:sp>
    <dsp:sp modelId="{848B473D-D36B-5D40-BAD6-8268B1F33DE4}">
      <dsp:nvSpPr>
        <dsp:cNvPr id="0" name=""/>
        <dsp:cNvSpPr/>
      </dsp:nvSpPr>
      <dsp:spPr>
        <a:xfrm>
          <a:off x="0" y="911834"/>
          <a:ext cx="2998571" cy="866697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sz="1300" b="1" kern="1200" noProof="0" dirty="0" smtClean="0">
              <a:solidFill>
                <a:srgbClr val="000000"/>
              </a:solidFill>
              <a:latin typeface="Arial"/>
              <a:cs typeface="Arial"/>
            </a:rPr>
            <a:t>Ação 09</a:t>
          </a:r>
        </a:p>
        <a:p>
          <a:pPr lvl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noProof="0" dirty="0" smtClean="0">
              <a:solidFill>
                <a:srgbClr val="000000"/>
              </a:solidFill>
              <a:latin typeface="Arial"/>
              <a:cs typeface="Arial"/>
            </a:rPr>
            <a:t>Remoção de ocupação em área de risco e/ou com impedimentos legais e melhoria urbanística</a:t>
          </a:r>
          <a:endParaRPr lang="pt-BR" sz="1300" kern="1200" noProof="0" dirty="0">
            <a:solidFill>
              <a:srgbClr val="000000"/>
            </a:solidFill>
            <a:latin typeface="Arial"/>
            <a:cs typeface="Arial"/>
          </a:endParaRPr>
        </a:p>
      </dsp:txBody>
      <dsp:txXfrm>
        <a:off x="42309" y="954143"/>
        <a:ext cx="2913953" cy="782079"/>
      </dsp:txXfrm>
    </dsp:sp>
    <dsp:sp modelId="{CB2C4951-FA45-284F-ADBB-2DCD349B3D89}">
      <dsp:nvSpPr>
        <dsp:cNvPr id="0" name=""/>
        <dsp:cNvSpPr/>
      </dsp:nvSpPr>
      <dsp:spPr>
        <a:xfrm rot="5400000">
          <a:off x="5317288" y="-410180"/>
          <a:ext cx="693358" cy="5330792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300" b="1" kern="1200" noProof="0" dirty="0" smtClean="0">
              <a:latin typeface="Arial"/>
              <a:cs typeface="Arial"/>
            </a:rPr>
            <a:t>Público Alvo: </a:t>
          </a:r>
          <a:r>
            <a:rPr lang="pt-BR" sz="1300" b="0" i="0" u="none" kern="1200" dirty="0" smtClean="0"/>
            <a:t>Famílias de baixa renda com necessidade de atendimento emergencial em razão de situações de calamidade.</a:t>
          </a:r>
          <a:endParaRPr lang="pt-BR" sz="1300" kern="1200" noProof="0" dirty="0">
            <a:latin typeface="Arial"/>
            <a:cs typeface="Arial"/>
          </a:endParaRPr>
        </a:p>
      </dsp:txBody>
      <dsp:txXfrm rot="-5400000">
        <a:off x="2998572" y="1942383"/>
        <a:ext cx="5296945" cy="625664"/>
      </dsp:txXfrm>
    </dsp:sp>
    <dsp:sp modelId="{618E0B04-0BB0-1B49-9909-139F61EFE412}">
      <dsp:nvSpPr>
        <dsp:cNvPr id="0" name=""/>
        <dsp:cNvSpPr/>
      </dsp:nvSpPr>
      <dsp:spPr>
        <a:xfrm>
          <a:off x="0" y="1821867"/>
          <a:ext cx="2998571" cy="866697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sz="1300" b="1" kern="1200" noProof="0" dirty="0" smtClean="0">
              <a:solidFill>
                <a:srgbClr val="000000"/>
              </a:solidFill>
              <a:latin typeface="Arial"/>
              <a:cs typeface="Arial"/>
            </a:rPr>
            <a:t>Ação 10</a:t>
          </a:r>
        </a:p>
        <a:p>
          <a:pPr lvl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noProof="0" dirty="0" smtClean="0">
              <a:solidFill>
                <a:srgbClr val="000000"/>
              </a:solidFill>
              <a:latin typeface="Arial"/>
              <a:cs typeface="Arial"/>
            </a:rPr>
            <a:t>Atendimentos emergenciais e contingenciais em razão de situações de calamidade.</a:t>
          </a:r>
          <a:endParaRPr lang="pt-BR" sz="1300" kern="1200" noProof="0" dirty="0">
            <a:solidFill>
              <a:srgbClr val="000000"/>
            </a:solidFill>
            <a:latin typeface="Arial"/>
            <a:cs typeface="Arial"/>
          </a:endParaRPr>
        </a:p>
      </dsp:txBody>
      <dsp:txXfrm>
        <a:off x="42309" y="1864176"/>
        <a:ext cx="2913953" cy="782079"/>
      </dsp:txXfrm>
    </dsp:sp>
    <dsp:sp modelId="{88A7BF15-6B0E-3E4F-9EDB-D874829E756E}">
      <dsp:nvSpPr>
        <dsp:cNvPr id="0" name=""/>
        <dsp:cNvSpPr/>
      </dsp:nvSpPr>
      <dsp:spPr>
        <a:xfrm rot="5400000">
          <a:off x="5317288" y="499852"/>
          <a:ext cx="693358" cy="5330792"/>
        </a:xfrm>
        <a:prstGeom prst="round2SameRect">
          <a:avLst/>
        </a:prstGeom>
        <a:solidFill>
          <a:schemeClr val="accent6">
            <a:tint val="40000"/>
            <a:hueOff val="0"/>
            <a:satOff val="0"/>
            <a:lumOff val="0"/>
            <a:alpha val="9800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300" b="1" kern="1200" noProof="0" dirty="0" smtClean="0">
              <a:latin typeface="Arial"/>
              <a:cs typeface="Arial"/>
            </a:rPr>
            <a:t>Público Alvo: </a:t>
          </a:r>
          <a:r>
            <a:rPr lang="pt-BR" sz="1300" b="0" i="0" u="none" kern="1200" dirty="0" smtClean="0"/>
            <a:t>AIS localizadas em áreas de risco</a:t>
          </a:r>
          <a:endParaRPr lang="pt-BR" sz="1300" kern="1200" noProof="0" dirty="0">
            <a:latin typeface="Arial"/>
            <a:cs typeface="Arial"/>
          </a:endParaRPr>
        </a:p>
      </dsp:txBody>
      <dsp:txXfrm rot="-5400000">
        <a:off x="2998572" y="2852416"/>
        <a:ext cx="5296945" cy="625664"/>
      </dsp:txXfrm>
    </dsp:sp>
    <dsp:sp modelId="{1B85D834-1374-254A-8DC3-84F2F8D2807B}">
      <dsp:nvSpPr>
        <dsp:cNvPr id="0" name=""/>
        <dsp:cNvSpPr/>
      </dsp:nvSpPr>
      <dsp:spPr>
        <a:xfrm>
          <a:off x="0" y="2731900"/>
          <a:ext cx="2998571" cy="866697"/>
        </a:xfrm>
        <a:prstGeom prst="roundRect">
          <a:avLst/>
        </a:prstGeom>
        <a:solidFill>
          <a:schemeClr val="accent6">
            <a:hueOff val="0"/>
            <a:satOff val="0"/>
            <a:lum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sz="1300" b="1" kern="1200" noProof="0" dirty="0" smtClean="0">
              <a:solidFill>
                <a:srgbClr val="000000"/>
              </a:solidFill>
              <a:latin typeface="Arial"/>
              <a:cs typeface="Arial"/>
            </a:rPr>
            <a:t>Ação 11</a:t>
          </a:r>
        </a:p>
        <a:p>
          <a:pPr lvl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noProof="0" dirty="0" smtClean="0">
              <a:solidFill>
                <a:srgbClr val="000000"/>
              </a:solidFill>
              <a:latin typeface="Arial"/>
              <a:cs typeface="Arial"/>
            </a:rPr>
            <a:t>Intervenções pontuais para eliminação do risco</a:t>
          </a:r>
          <a:endParaRPr lang="pt-BR" sz="1300" kern="1200" noProof="0" dirty="0">
            <a:solidFill>
              <a:srgbClr val="000000"/>
            </a:solidFill>
            <a:latin typeface="Arial"/>
            <a:cs typeface="Arial"/>
          </a:endParaRPr>
        </a:p>
      </dsp:txBody>
      <dsp:txXfrm>
        <a:off x="42309" y="2774209"/>
        <a:ext cx="2913953" cy="78207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BFD281-E2F9-C642-98F0-E9249239A6B2}">
      <dsp:nvSpPr>
        <dsp:cNvPr id="0" name=""/>
        <dsp:cNvSpPr/>
      </dsp:nvSpPr>
      <dsp:spPr>
        <a:xfrm rot="5400000">
          <a:off x="5373155" y="-2158171"/>
          <a:ext cx="950312" cy="5504293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b="1" kern="1200" noProof="0" dirty="0" smtClean="0">
              <a:latin typeface="Arial"/>
              <a:cs typeface="Arial"/>
            </a:rPr>
            <a:t>Público Alvo: </a:t>
          </a:r>
          <a:r>
            <a:rPr lang="pt-BR" sz="1400" b="0" i="0" u="none" kern="1200" dirty="0" smtClean="0"/>
            <a:t>Domicílios com necessidade de ampliação e reforma</a:t>
          </a:r>
          <a:endParaRPr lang="pt-BR" sz="1400" b="1" kern="1200" noProof="0" dirty="0">
            <a:latin typeface="Arial"/>
            <a:cs typeface="Arial"/>
          </a:endParaRPr>
        </a:p>
      </dsp:txBody>
      <dsp:txXfrm rot="-5400000">
        <a:off x="3096165" y="165209"/>
        <a:ext cx="5457903" cy="857532"/>
      </dsp:txXfrm>
    </dsp:sp>
    <dsp:sp modelId="{C45976ED-8DD4-F743-B881-A746BF116875}">
      <dsp:nvSpPr>
        <dsp:cNvPr id="0" name=""/>
        <dsp:cNvSpPr/>
      </dsp:nvSpPr>
      <dsp:spPr>
        <a:xfrm>
          <a:off x="0" y="29"/>
          <a:ext cx="3096164" cy="118789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 val="98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noProof="0" dirty="0" smtClean="0">
              <a:solidFill>
                <a:srgbClr val="000000"/>
              </a:solidFill>
              <a:latin typeface="Arial"/>
              <a:cs typeface="Arial"/>
            </a:rPr>
            <a:t>Ação 12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noProof="0" dirty="0" smtClean="0">
              <a:solidFill>
                <a:srgbClr val="000000"/>
              </a:solidFill>
              <a:latin typeface="Arial"/>
              <a:cs typeface="Arial"/>
            </a:rPr>
            <a:t>Melhorias habitacionais</a:t>
          </a:r>
          <a:endParaRPr lang="pt-BR" sz="1400" kern="1200" noProof="0" dirty="0">
            <a:solidFill>
              <a:srgbClr val="000000"/>
            </a:solidFill>
            <a:latin typeface="Arial"/>
            <a:cs typeface="Arial"/>
          </a:endParaRPr>
        </a:p>
      </dsp:txBody>
      <dsp:txXfrm>
        <a:off x="57988" y="58017"/>
        <a:ext cx="2980188" cy="1071914"/>
      </dsp:txXfrm>
    </dsp:sp>
    <dsp:sp modelId="{88A7BF15-6B0E-3E4F-9EDB-D874829E756E}">
      <dsp:nvSpPr>
        <dsp:cNvPr id="0" name=""/>
        <dsp:cNvSpPr/>
      </dsp:nvSpPr>
      <dsp:spPr>
        <a:xfrm rot="5400000">
          <a:off x="5373155" y="-910887"/>
          <a:ext cx="950312" cy="5504293"/>
        </a:xfrm>
        <a:prstGeom prst="round2SameRect">
          <a:avLst/>
        </a:prstGeom>
        <a:solidFill>
          <a:schemeClr val="accent6">
            <a:tint val="40000"/>
            <a:hueOff val="0"/>
            <a:satOff val="0"/>
            <a:lum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b="1" kern="1200" noProof="0" dirty="0" smtClean="0">
              <a:latin typeface="Arial"/>
              <a:cs typeface="Arial"/>
            </a:rPr>
            <a:t>Público Alvo: </a:t>
          </a:r>
          <a:r>
            <a:rPr lang="pt-BR" sz="1400" b="0" i="0" u="none" kern="1200" dirty="0" smtClean="0"/>
            <a:t>Famílias de 0 a 5 SM com necessidade de assistência técnica para reforma ou construção</a:t>
          </a:r>
          <a:endParaRPr lang="pt-BR" sz="1400" kern="1200" noProof="0" dirty="0">
            <a:latin typeface="Arial"/>
            <a:cs typeface="Arial"/>
          </a:endParaRPr>
        </a:p>
      </dsp:txBody>
      <dsp:txXfrm rot="-5400000">
        <a:off x="3096165" y="1412493"/>
        <a:ext cx="5457903" cy="857532"/>
      </dsp:txXfrm>
    </dsp:sp>
    <dsp:sp modelId="{1B85D834-1374-254A-8DC3-84F2F8D2807B}">
      <dsp:nvSpPr>
        <dsp:cNvPr id="0" name=""/>
        <dsp:cNvSpPr/>
      </dsp:nvSpPr>
      <dsp:spPr>
        <a:xfrm>
          <a:off x="0" y="1247314"/>
          <a:ext cx="3096164" cy="1187890"/>
        </a:xfrm>
        <a:prstGeom prst="roundRect">
          <a:avLst/>
        </a:prstGeom>
        <a:solidFill>
          <a:schemeClr val="accent6">
            <a:hueOff val="0"/>
            <a:satOff val="0"/>
            <a:lum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noProof="0" dirty="0" smtClean="0">
              <a:solidFill>
                <a:srgbClr val="000000"/>
              </a:solidFill>
              <a:latin typeface="Arial"/>
              <a:cs typeface="Arial"/>
            </a:rPr>
            <a:t>Ação 13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noProof="0" dirty="0" smtClean="0">
              <a:solidFill>
                <a:srgbClr val="000000"/>
              </a:solidFill>
              <a:latin typeface="Arial"/>
              <a:cs typeface="Arial"/>
            </a:rPr>
            <a:t>Assistência Técnica</a:t>
          </a:r>
          <a:endParaRPr lang="pt-BR" sz="1400" kern="1200" noProof="0" dirty="0">
            <a:solidFill>
              <a:srgbClr val="000000"/>
            </a:solidFill>
            <a:latin typeface="Arial"/>
            <a:cs typeface="Arial"/>
          </a:endParaRPr>
        </a:p>
      </dsp:txBody>
      <dsp:txXfrm>
        <a:off x="57988" y="1305302"/>
        <a:ext cx="2980188" cy="107191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BFD281-E2F9-C642-98F0-E9249239A6B2}">
      <dsp:nvSpPr>
        <dsp:cNvPr id="0" name=""/>
        <dsp:cNvSpPr/>
      </dsp:nvSpPr>
      <dsp:spPr>
        <a:xfrm rot="5400000">
          <a:off x="5675728" y="-1499250"/>
          <a:ext cx="630320" cy="3772863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b="1" kern="1200" noProof="0" dirty="0" smtClean="0">
              <a:latin typeface="Arial"/>
              <a:cs typeface="Arial"/>
            </a:rPr>
            <a:t>Público Alvo: </a:t>
          </a:r>
          <a:r>
            <a:rPr lang="pt-BR" sz="1400" b="0" i="0" u="none" kern="1200" dirty="0" smtClean="0"/>
            <a:t>Ação administrativa</a:t>
          </a:r>
          <a:endParaRPr lang="pt-BR" sz="1400" b="1" kern="1200" noProof="0" dirty="0">
            <a:latin typeface="Arial"/>
            <a:cs typeface="Arial"/>
          </a:endParaRPr>
        </a:p>
      </dsp:txBody>
      <dsp:txXfrm rot="-5400000">
        <a:off x="4104457" y="102791"/>
        <a:ext cx="3742093" cy="568780"/>
      </dsp:txXfrm>
    </dsp:sp>
    <dsp:sp modelId="{C45976ED-8DD4-F743-B881-A746BF116875}">
      <dsp:nvSpPr>
        <dsp:cNvPr id="0" name=""/>
        <dsp:cNvSpPr/>
      </dsp:nvSpPr>
      <dsp:spPr>
        <a:xfrm>
          <a:off x="15" y="0"/>
          <a:ext cx="4114590" cy="765701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noProof="0" dirty="0" smtClean="0">
              <a:solidFill>
                <a:schemeClr val="tx1"/>
              </a:solidFill>
              <a:latin typeface="Arial"/>
              <a:cs typeface="Arial"/>
            </a:rPr>
            <a:t>Ação 14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noProof="0" dirty="0" smtClean="0">
              <a:solidFill>
                <a:schemeClr val="tx1"/>
              </a:solidFill>
              <a:latin typeface="Arial"/>
              <a:cs typeface="Arial"/>
            </a:rPr>
            <a:t>Reestruturação Administrativa</a:t>
          </a:r>
          <a:endParaRPr lang="pt-BR" sz="1400" kern="1200" noProof="0" dirty="0">
            <a:solidFill>
              <a:schemeClr val="tx1"/>
            </a:solidFill>
            <a:latin typeface="Arial"/>
            <a:cs typeface="Arial"/>
          </a:endParaRPr>
        </a:p>
      </dsp:txBody>
      <dsp:txXfrm>
        <a:off x="37393" y="37378"/>
        <a:ext cx="4039834" cy="690945"/>
      </dsp:txXfrm>
    </dsp:sp>
    <dsp:sp modelId="{265189D0-9EA4-DC4B-B8B7-DAF06BAA56A3}">
      <dsp:nvSpPr>
        <dsp:cNvPr id="0" name=""/>
        <dsp:cNvSpPr/>
      </dsp:nvSpPr>
      <dsp:spPr>
        <a:xfrm rot="5400000">
          <a:off x="5624523" y="-583954"/>
          <a:ext cx="732730" cy="3772863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b="1" kern="1200" noProof="0" dirty="0" smtClean="0">
              <a:latin typeface="Arial"/>
              <a:cs typeface="Arial"/>
            </a:rPr>
            <a:t>Público Alvo: </a:t>
          </a:r>
          <a:r>
            <a:rPr lang="pt-BR" sz="1400" b="0" i="0" u="none" kern="1200" dirty="0" smtClean="0"/>
            <a:t>Ação administrativa</a:t>
          </a:r>
          <a:endParaRPr lang="pt-BR" sz="1400" kern="1200" noProof="0" dirty="0">
            <a:latin typeface="Arial"/>
            <a:cs typeface="Arial"/>
          </a:endParaRPr>
        </a:p>
      </dsp:txBody>
      <dsp:txXfrm rot="-5400000">
        <a:off x="4104457" y="971881"/>
        <a:ext cx="3737094" cy="661192"/>
      </dsp:txXfrm>
    </dsp:sp>
    <dsp:sp modelId="{848B473D-D36B-5D40-BAD6-8268B1F33DE4}">
      <dsp:nvSpPr>
        <dsp:cNvPr id="0" name=""/>
        <dsp:cNvSpPr/>
      </dsp:nvSpPr>
      <dsp:spPr>
        <a:xfrm>
          <a:off x="15" y="864080"/>
          <a:ext cx="4114590" cy="899803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noProof="0" dirty="0" smtClean="0">
              <a:solidFill>
                <a:srgbClr val="000000"/>
              </a:solidFill>
              <a:latin typeface="Arial"/>
              <a:cs typeface="Arial"/>
            </a:rPr>
            <a:t>Ação 15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noProof="0" dirty="0" smtClean="0">
              <a:solidFill>
                <a:srgbClr val="000000"/>
              </a:solidFill>
              <a:latin typeface="Arial"/>
              <a:cs typeface="Arial"/>
            </a:rPr>
            <a:t>Fiscalização e controle das ocupações </a:t>
          </a:r>
          <a:endParaRPr lang="pt-BR" sz="1400" kern="1200" noProof="0" dirty="0">
            <a:solidFill>
              <a:srgbClr val="000000"/>
            </a:solidFill>
            <a:latin typeface="Arial"/>
            <a:cs typeface="Arial"/>
          </a:endParaRPr>
        </a:p>
      </dsp:txBody>
      <dsp:txXfrm>
        <a:off x="43940" y="908005"/>
        <a:ext cx="4026740" cy="811953"/>
      </dsp:txXfrm>
    </dsp:sp>
    <dsp:sp modelId="{CB2C4951-FA45-284F-ADBB-2DCD349B3D89}">
      <dsp:nvSpPr>
        <dsp:cNvPr id="0" name=""/>
        <dsp:cNvSpPr/>
      </dsp:nvSpPr>
      <dsp:spPr>
        <a:xfrm rot="5400000">
          <a:off x="5759451" y="878923"/>
          <a:ext cx="490145" cy="3772863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b="1" kern="1200" noProof="0" dirty="0" smtClean="0">
              <a:latin typeface="Arial"/>
              <a:cs typeface="Arial"/>
            </a:rPr>
            <a:t>Público Alvo: </a:t>
          </a:r>
          <a:r>
            <a:rPr lang="pt-BR" sz="1400" b="0" i="0" u="none" kern="1200" dirty="0" smtClean="0"/>
            <a:t>Ação administrativa</a:t>
          </a:r>
          <a:endParaRPr lang="pt-BR" sz="1400" kern="1200" noProof="0" dirty="0">
            <a:latin typeface="Arial"/>
            <a:cs typeface="Arial"/>
          </a:endParaRPr>
        </a:p>
      </dsp:txBody>
      <dsp:txXfrm rot="-5400000">
        <a:off x="4118093" y="2544209"/>
        <a:ext cx="3748936" cy="442291"/>
      </dsp:txXfrm>
    </dsp:sp>
    <dsp:sp modelId="{618E0B04-0BB0-1B49-9909-139F61EFE412}">
      <dsp:nvSpPr>
        <dsp:cNvPr id="0" name=""/>
        <dsp:cNvSpPr/>
      </dsp:nvSpPr>
      <dsp:spPr>
        <a:xfrm>
          <a:off x="15" y="2376263"/>
          <a:ext cx="4114590" cy="875531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noProof="0" dirty="0" smtClean="0">
              <a:solidFill>
                <a:srgbClr val="000000"/>
              </a:solidFill>
              <a:latin typeface="Arial"/>
              <a:cs typeface="Arial"/>
            </a:rPr>
            <a:t>Ação 16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noProof="0" dirty="0" smtClean="0">
              <a:solidFill>
                <a:srgbClr val="000000"/>
              </a:solidFill>
              <a:latin typeface="Arial"/>
              <a:cs typeface="Arial"/>
            </a:rPr>
            <a:t>Fortalecimento do Conselho Municipal de Habitação de interesse Social - CMHIS</a:t>
          </a:r>
          <a:endParaRPr lang="pt-BR" sz="1400" kern="1200" noProof="0" dirty="0">
            <a:solidFill>
              <a:srgbClr val="000000"/>
            </a:solidFill>
            <a:latin typeface="Arial"/>
            <a:cs typeface="Arial"/>
          </a:endParaRPr>
        </a:p>
      </dsp:txBody>
      <dsp:txXfrm>
        <a:off x="42755" y="2419003"/>
        <a:ext cx="4029110" cy="790051"/>
      </dsp:txXfrm>
    </dsp:sp>
    <dsp:sp modelId="{88A7BF15-6B0E-3E4F-9EDB-D874829E756E}">
      <dsp:nvSpPr>
        <dsp:cNvPr id="0" name=""/>
        <dsp:cNvSpPr/>
      </dsp:nvSpPr>
      <dsp:spPr>
        <a:xfrm rot="5400000">
          <a:off x="5703143" y="1869575"/>
          <a:ext cx="599258" cy="3772863"/>
        </a:xfrm>
        <a:prstGeom prst="round2SameRect">
          <a:avLst/>
        </a:prstGeom>
        <a:solidFill>
          <a:schemeClr val="accent6">
            <a:tint val="40000"/>
            <a:hueOff val="0"/>
            <a:satOff val="0"/>
            <a:lumOff val="0"/>
            <a:alpha val="9800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b="1" kern="1200" noProof="0" dirty="0" smtClean="0">
              <a:latin typeface="Arial"/>
              <a:cs typeface="Arial"/>
            </a:rPr>
            <a:t>Público Alvo: </a:t>
          </a:r>
          <a:r>
            <a:rPr lang="pt-BR" sz="1400" b="0" i="0" u="none" kern="1200" dirty="0" smtClean="0"/>
            <a:t>Ação administrativa</a:t>
          </a:r>
          <a:endParaRPr lang="pt-BR" sz="1400" kern="1200" noProof="0" dirty="0">
            <a:latin typeface="Arial"/>
            <a:cs typeface="Arial"/>
          </a:endParaRPr>
        </a:p>
      </dsp:txBody>
      <dsp:txXfrm rot="-5400000">
        <a:off x="4116341" y="3485631"/>
        <a:ext cx="3743610" cy="540752"/>
      </dsp:txXfrm>
    </dsp:sp>
    <dsp:sp modelId="{1B85D834-1374-254A-8DC3-84F2F8D2807B}">
      <dsp:nvSpPr>
        <dsp:cNvPr id="0" name=""/>
        <dsp:cNvSpPr/>
      </dsp:nvSpPr>
      <dsp:spPr>
        <a:xfrm>
          <a:off x="1751" y="3347545"/>
          <a:ext cx="4114590" cy="816923"/>
        </a:xfrm>
        <a:prstGeom prst="roundRect">
          <a:avLst/>
        </a:prstGeom>
        <a:solidFill>
          <a:schemeClr val="accent6">
            <a:hueOff val="0"/>
            <a:satOff val="0"/>
            <a:lum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noProof="0" dirty="0" smtClean="0">
              <a:solidFill>
                <a:srgbClr val="000000"/>
              </a:solidFill>
              <a:latin typeface="Arial"/>
              <a:cs typeface="Arial"/>
            </a:rPr>
            <a:t>Ação 17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noProof="0" dirty="0" smtClean="0">
              <a:solidFill>
                <a:srgbClr val="000000"/>
              </a:solidFill>
              <a:latin typeface="Arial"/>
              <a:cs typeface="Arial"/>
            </a:rPr>
            <a:t>Mobilização e Organização Comunitária </a:t>
          </a:r>
          <a:endParaRPr lang="pt-BR" sz="1400" kern="1200" noProof="0" dirty="0">
            <a:solidFill>
              <a:srgbClr val="000000"/>
            </a:solidFill>
            <a:latin typeface="Arial"/>
            <a:cs typeface="Arial"/>
          </a:endParaRPr>
        </a:p>
      </dsp:txBody>
      <dsp:txXfrm>
        <a:off x="41630" y="3387424"/>
        <a:ext cx="4034832" cy="7371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FBE74-0B44-403E-B49D-BB5AD9129B44}" type="datetimeFigureOut">
              <a:rPr lang="pt-BR" smtClean="0"/>
              <a:pPr/>
              <a:t>02/08/2019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1238A-2C53-48A7-86AD-E32648F3A21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FBE74-0B44-403E-B49D-BB5AD9129B44}" type="datetimeFigureOut">
              <a:rPr lang="pt-BR" smtClean="0"/>
              <a:pPr/>
              <a:t>02/08/2019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1238A-2C53-48A7-86AD-E32648F3A21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FBE74-0B44-403E-B49D-BB5AD9129B44}" type="datetimeFigureOut">
              <a:rPr lang="pt-BR" smtClean="0"/>
              <a:pPr/>
              <a:t>02/08/2019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1238A-2C53-48A7-86AD-E32648F3A21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FBE74-0B44-403E-B49D-BB5AD9129B44}" type="datetimeFigureOut">
              <a:rPr lang="pt-BR" smtClean="0"/>
              <a:pPr/>
              <a:t>02/08/2019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1238A-2C53-48A7-86AD-E32648F3A21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FBE74-0B44-403E-B49D-BB5AD9129B44}" type="datetimeFigureOut">
              <a:rPr lang="pt-BR" smtClean="0"/>
              <a:pPr/>
              <a:t>02/08/2019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1238A-2C53-48A7-86AD-E32648F3A21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FBE74-0B44-403E-B49D-BB5AD9129B44}" type="datetimeFigureOut">
              <a:rPr lang="pt-BR" smtClean="0"/>
              <a:pPr/>
              <a:t>02/08/2019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1238A-2C53-48A7-86AD-E32648F3A21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FBE74-0B44-403E-B49D-BB5AD9129B44}" type="datetimeFigureOut">
              <a:rPr lang="pt-BR" smtClean="0"/>
              <a:pPr/>
              <a:t>02/08/2019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1238A-2C53-48A7-86AD-E32648F3A21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FBE74-0B44-403E-B49D-BB5AD9129B44}" type="datetimeFigureOut">
              <a:rPr lang="pt-BR" smtClean="0"/>
              <a:pPr/>
              <a:t>02/08/2019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1238A-2C53-48A7-86AD-E32648F3A21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FBE74-0B44-403E-B49D-BB5AD9129B44}" type="datetimeFigureOut">
              <a:rPr lang="pt-BR" smtClean="0"/>
              <a:pPr/>
              <a:t>02/08/2019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1238A-2C53-48A7-86AD-E32648F3A21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FBE74-0B44-403E-B49D-BB5AD9129B44}" type="datetimeFigureOut">
              <a:rPr lang="pt-BR" smtClean="0"/>
              <a:pPr/>
              <a:t>02/08/2019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1238A-2C53-48A7-86AD-E32648F3A21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FBE74-0B44-403E-B49D-BB5AD9129B44}" type="datetimeFigureOut">
              <a:rPr lang="pt-BR" smtClean="0"/>
              <a:pPr/>
              <a:t>02/08/2019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1238A-2C53-48A7-86AD-E32648F3A21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FBE74-0B44-403E-B49D-BB5AD9129B44}" type="datetimeFigureOut">
              <a:rPr lang="pt-BR" smtClean="0"/>
              <a:pPr/>
              <a:t>02/08/2019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1238A-2C53-48A7-86AD-E32648F3A21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3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jpeg"/><Relationship Id="rId9" Type="http://schemas.microsoft.com/office/2007/relationships/diagramDrawing" Target="../diagrams/drawing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diagramColors" Target="../diagrams/colors3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.xml"/><Relationship Id="rId12" Type="http://schemas.openxmlformats.org/officeDocument/2006/relationships/diagramQuickStyle" Target="../diagrams/quickStyl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11" Type="http://schemas.openxmlformats.org/officeDocument/2006/relationships/diagramLayout" Target="../diagrams/layout3.xml"/><Relationship Id="rId5" Type="http://schemas.openxmlformats.org/officeDocument/2006/relationships/diagramData" Target="../diagrams/data2.xml"/><Relationship Id="rId10" Type="http://schemas.openxmlformats.org/officeDocument/2006/relationships/diagramData" Target="../diagrams/data3.xml"/><Relationship Id="rId4" Type="http://schemas.openxmlformats.org/officeDocument/2006/relationships/image" Target="../media/image3.jpeg"/><Relationship Id="rId9" Type="http://schemas.microsoft.com/office/2007/relationships/diagramDrawing" Target="../diagrams/drawing2.xml"/><Relationship Id="rId14" Type="http://schemas.microsoft.com/office/2007/relationships/diagramDrawing" Target="../diagrams/drawin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3.jpeg"/><Relationship Id="rId9" Type="http://schemas.microsoft.com/office/2007/relationships/diagramDrawing" Target="../diagrams/drawing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3.jpeg"/><Relationship Id="rId9" Type="http://schemas.microsoft.com/office/2007/relationships/diagramDrawing" Target="../diagrams/drawing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 1 OFICIAL Conferência Habitação (3).png"/>
          <p:cNvPicPr>
            <a:picLocks noChangeAspect="1"/>
          </p:cNvPicPr>
          <p:nvPr/>
        </p:nvPicPr>
        <p:blipFill>
          <a:blip r:embed="rId2" cstate="print"/>
          <a:srcRect l="9959" t="5840" r="59334" b="91043"/>
          <a:stretch>
            <a:fillRect/>
          </a:stretch>
        </p:blipFill>
        <p:spPr>
          <a:xfrm>
            <a:off x="0" y="-27384"/>
            <a:ext cx="9144000" cy="3816424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467544" y="5445224"/>
            <a:ext cx="8136904" cy="70788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APRESENTAÇÃO DO PLANO MUNICIPAL DE HABITAÇÃO </a:t>
            </a:r>
          </a:p>
          <a:p>
            <a:pPr algn="ctr"/>
            <a:r>
              <a:rPr lang="pt-BR" sz="2000" b="1" dirty="0" smtClean="0"/>
              <a:t>DE INTERESSE SOCIAL</a:t>
            </a:r>
            <a:endParaRPr lang="pt-BR" sz="2000" b="1" dirty="0"/>
          </a:p>
        </p:txBody>
      </p:sp>
      <p:pic>
        <p:nvPicPr>
          <p:cNvPr id="13" name="Imagem 12" descr="LOGO 1 OFICIAL Conferência Habitação (3).png"/>
          <p:cNvPicPr>
            <a:picLocks noChangeAspect="1"/>
          </p:cNvPicPr>
          <p:nvPr/>
        </p:nvPicPr>
        <p:blipFill>
          <a:blip r:embed="rId3" cstate="print"/>
          <a:srcRect l="6061" r="6061" b="37941"/>
          <a:stretch>
            <a:fillRect/>
          </a:stretch>
        </p:blipFill>
        <p:spPr>
          <a:xfrm>
            <a:off x="1835696" y="6335239"/>
            <a:ext cx="720080" cy="406129"/>
          </a:xfrm>
          <a:prstGeom prst="rect">
            <a:avLst/>
          </a:prstGeom>
        </p:spPr>
      </p:pic>
      <p:pic>
        <p:nvPicPr>
          <p:cNvPr id="14" name="Imagem 13" descr="Logo Infraestrutura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6387713"/>
            <a:ext cx="1296144" cy="353655"/>
          </a:xfrm>
          <a:prstGeom prst="rect">
            <a:avLst/>
          </a:prstGeom>
        </p:spPr>
      </p:pic>
      <p:cxnSp>
        <p:nvCxnSpPr>
          <p:cNvPr id="16" name="Conector reto 15"/>
          <p:cNvCxnSpPr/>
          <p:nvPr/>
        </p:nvCxnSpPr>
        <p:spPr>
          <a:xfrm>
            <a:off x="179512" y="6237312"/>
            <a:ext cx="86409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3851920" y="6309320"/>
            <a:ext cx="489654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50" dirty="0" smtClean="0"/>
              <a:t>1ª Conferência Municipal de Habitação de Interesse Social</a:t>
            </a:r>
            <a:endParaRPr lang="pt-BR" sz="1050" dirty="0"/>
          </a:p>
          <a:p>
            <a:pPr algn="r"/>
            <a:r>
              <a:rPr lang="pt-BR" sz="1050" dirty="0" smtClean="0"/>
              <a:t>Habitação e o direito à cidade no debate em  Florianópolis</a:t>
            </a:r>
            <a:endParaRPr lang="pt-BR" sz="1050" dirty="0"/>
          </a:p>
        </p:txBody>
      </p:sp>
      <p:pic>
        <p:nvPicPr>
          <p:cNvPr id="10" name="Imagem 9" descr="LOGO 1 OFICIAL Conferência Habitação (3)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31640" y="44624"/>
            <a:ext cx="6761983" cy="54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5" t="48377" r="9644"/>
          <a:stretch>
            <a:fillRect/>
          </a:stretch>
        </p:blipFill>
        <p:spPr bwMode="auto">
          <a:xfrm>
            <a:off x="4571999" y="0"/>
            <a:ext cx="4572001" cy="2458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2" t="6030" r="24740" b="14643"/>
          <a:stretch>
            <a:fillRect/>
          </a:stretch>
        </p:blipFill>
        <p:spPr bwMode="auto">
          <a:xfrm>
            <a:off x="2987824" y="2448273"/>
            <a:ext cx="5112568" cy="3789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Imagem 27" descr="LOGO 1 OFICIAL Conferência Habitação (3).png"/>
          <p:cNvPicPr>
            <a:picLocks noChangeAspect="1"/>
          </p:cNvPicPr>
          <p:nvPr/>
        </p:nvPicPr>
        <p:blipFill>
          <a:blip r:embed="rId4" cstate="print"/>
          <a:srcRect l="25857" t="55556" r="29772" b="33333"/>
          <a:stretch>
            <a:fillRect/>
          </a:stretch>
        </p:blipFill>
        <p:spPr>
          <a:xfrm>
            <a:off x="0" y="0"/>
            <a:ext cx="4427984" cy="1412776"/>
          </a:xfrm>
          <a:prstGeom prst="rect">
            <a:avLst/>
          </a:prstGeom>
          <a:ln>
            <a:noFill/>
          </a:ln>
        </p:spPr>
      </p:pic>
      <p:sp>
        <p:nvSpPr>
          <p:cNvPr id="30" name="CaixaDeTexto 29"/>
          <p:cNvSpPr txBox="1"/>
          <p:nvPr/>
        </p:nvSpPr>
        <p:spPr>
          <a:xfrm>
            <a:off x="611560" y="116632"/>
            <a:ext cx="3312368" cy="68149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lIns="95782" tIns="47891" rIns="95782" bIns="47891" rtlCol="0">
            <a:spAutoFit/>
          </a:bodyPr>
          <a:lstStyle/>
          <a:p>
            <a:pPr algn="ctr"/>
            <a:r>
              <a:rPr lang="pt-BR" b="1" dirty="0" smtClean="0"/>
              <a:t>DIAGNÓSTICO – CENÁRIO ATUAL</a:t>
            </a:r>
            <a:endParaRPr lang="pt-BR" b="1" dirty="0"/>
          </a:p>
        </p:txBody>
      </p:sp>
      <p:pic>
        <p:nvPicPr>
          <p:cNvPr id="32" name="Imagem 31" descr="LOGO 1 OFICIAL Conferência Habitação (3).png"/>
          <p:cNvPicPr>
            <a:picLocks noChangeAspect="1"/>
          </p:cNvPicPr>
          <p:nvPr/>
        </p:nvPicPr>
        <p:blipFill>
          <a:blip r:embed="rId5" cstate="print"/>
          <a:srcRect l="6061" r="6061" b="37941"/>
          <a:stretch>
            <a:fillRect/>
          </a:stretch>
        </p:blipFill>
        <p:spPr>
          <a:xfrm>
            <a:off x="1835697" y="6335245"/>
            <a:ext cx="720080" cy="406129"/>
          </a:xfrm>
          <a:prstGeom prst="rect">
            <a:avLst/>
          </a:prstGeom>
        </p:spPr>
      </p:pic>
      <p:pic>
        <p:nvPicPr>
          <p:cNvPr id="33" name="Imagem 32" descr="Logo Infraestrutura 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6387718"/>
            <a:ext cx="1296144" cy="353655"/>
          </a:xfrm>
          <a:prstGeom prst="rect">
            <a:avLst/>
          </a:prstGeom>
        </p:spPr>
      </p:pic>
      <p:sp>
        <p:nvSpPr>
          <p:cNvPr id="35" name="CaixaDeTexto 34"/>
          <p:cNvSpPr txBox="1"/>
          <p:nvPr/>
        </p:nvSpPr>
        <p:spPr>
          <a:xfrm>
            <a:off x="3851921" y="6309319"/>
            <a:ext cx="4896544" cy="435272"/>
          </a:xfrm>
          <a:prstGeom prst="rect">
            <a:avLst/>
          </a:prstGeom>
          <a:noFill/>
        </p:spPr>
        <p:txBody>
          <a:bodyPr wrap="square" lIns="95782" tIns="47891" rIns="95782" bIns="47891" rtlCol="0">
            <a:spAutoFit/>
          </a:bodyPr>
          <a:lstStyle/>
          <a:p>
            <a:pPr algn="r"/>
            <a:r>
              <a:rPr lang="pt-BR" sz="1100" dirty="0" smtClean="0"/>
              <a:t>1ª Conferência Municipal de Habitação de Interesse Social</a:t>
            </a:r>
            <a:endParaRPr lang="pt-BR" sz="1100" dirty="0"/>
          </a:p>
          <a:p>
            <a:pPr algn="r"/>
            <a:r>
              <a:rPr lang="pt-BR" sz="1100" dirty="0" smtClean="0"/>
              <a:t>Habitação e o direito à cidade no debate em  Florianópolis</a:t>
            </a:r>
            <a:endParaRPr lang="pt-BR" sz="1100" dirty="0"/>
          </a:p>
        </p:txBody>
      </p:sp>
      <p:cxnSp>
        <p:nvCxnSpPr>
          <p:cNvPr id="36" name="Conector reto 35"/>
          <p:cNvCxnSpPr/>
          <p:nvPr/>
        </p:nvCxnSpPr>
        <p:spPr>
          <a:xfrm>
            <a:off x="179512" y="6237312"/>
            <a:ext cx="86409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ixaDeTexto 36"/>
          <p:cNvSpPr txBox="1"/>
          <p:nvPr/>
        </p:nvSpPr>
        <p:spPr>
          <a:xfrm>
            <a:off x="611560" y="836712"/>
            <a:ext cx="3312368" cy="404494"/>
          </a:xfrm>
          <a:prstGeom prst="rect">
            <a:avLst/>
          </a:prstGeom>
          <a:noFill/>
        </p:spPr>
        <p:txBody>
          <a:bodyPr wrap="square" lIns="95782" tIns="47891" rIns="95782" bIns="4789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2000" b="1" cap="all" dirty="0" smtClean="0">
                <a:ln w="0">
                  <a:noFill/>
                </a:ln>
                <a:solidFill>
                  <a:schemeClr val="bg1"/>
                </a:solidFill>
                <a:latin typeface="Swis721 Cn BT" pitchFamily="34" charset="0"/>
              </a:rPr>
              <a:t>Áreas de interesse social</a:t>
            </a:r>
            <a:endParaRPr lang="pt-BR" sz="2000" b="1" cap="all" dirty="0">
              <a:ln w="0">
                <a:noFill/>
              </a:ln>
              <a:solidFill>
                <a:schemeClr val="bg1"/>
              </a:solidFill>
              <a:latin typeface="Swis721 Cn BT" pitchFamily="34" charset="0"/>
            </a:endParaRPr>
          </a:p>
        </p:txBody>
      </p:sp>
      <p:sp>
        <p:nvSpPr>
          <p:cNvPr id="38" name="CaixaDeTexto 37"/>
          <p:cNvSpPr txBox="1"/>
          <p:nvPr/>
        </p:nvSpPr>
        <p:spPr>
          <a:xfrm>
            <a:off x="1547664" y="2060848"/>
            <a:ext cx="2664296" cy="4805699"/>
          </a:xfrm>
          <a:prstGeom prst="rect">
            <a:avLst/>
          </a:prstGeom>
          <a:noFill/>
        </p:spPr>
        <p:txBody>
          <a:bodyPr wrap="square" lIns="95782" tIns="47891" rIns="95782" bIns="4789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100" b="1" dirty="0" smtClean="0"/>
              <a:t>Rio Tavares II</a:t>
            </a:r>
            <a:endParaRPr lang="pt-BR" sz="1100" b="1" dirty="0" smtClean="0"/>
          </a:p>
          <a:p>
            <a:pPr>
              <a:lnSpc>
                <a:spcPct val="150000"/>
              </a:lnSpc>
            </a:pPr>
            <a:r>
              <a:rPr lang="pt-BR" sz="1100" b="1" dirty="0" err="1" smtClean="0"/>
              <a:t>Caeira</a:t>
            </a:r>
            <a:r>
              <a:rPr lang="pt-BR" sz="1100" b="1" dirty="0" smtClean="0"/>
              <a:t> </a:t>
            </a:r>
            <a:r>
              <a:rPr lang="pt-BR" sz="1100" b="1" dirty="0" smtClean="0"/>
              <a:t>da Vila Operária I, II, III</a:t>
            </a:r>
          </a:p>
          <a:p>
            <a:pPr>
              <a:lnSpc>
                <a:spcPct val="150000"/>
              </a:lnSpc>
            </a:pPr>
            <a:r>
              <a:rPr lang="pt-BR" sz="1100" b="1" dirty="0" smtClean="0"/>
              <a:t>Boa Vista  (Carvoeira)</a:t>
            </a:r>
          </a:p>
          <a:p>
            <a:pPr>
              <a:lnSpc>
                <a:spcPct val="150000"/>
              </a:lnSpc>
            </a:pPr>
            <a:r>
              <a:rPr lang="pt-BR" sz="1100" b="1" dirty="0" err="1" smtClean="0"/>
              <a:t>Mont</a:t>
            </a:r>
            <a:r>
              <a:rPr lang="pt-BR" sz="1100" b="1" dirty="0" smtClean="0"/>
              <a:t> </a:t>
            </a:r>
            <a:r>
              <a:rPr lang="pt-BR" sz="1100" b="1" dirty="0" err="1" smtClean="0"/>
              <a:t>Serrat</a:t>
            </a:r>
            <a:endParaRPr lang="pt-BR" sz="1100" b="1" dirty="0" smtClean="0"/>
          </a:p>
          <a:p>
            <a:pPr>
              <a:lnSpc>
                <a:spcPct val="150000"/>
              </a:lnSpc>
            </a:pPr>
            <a:r>
              <a:rPr lang="pt-BR" sz="1100" b="1" dirty="0" smtClean="0"/>
              <a:t>Morro da Mariquinha</a:t>
            </a:r>
          </a:p>
          <a:p>
            <a:pPr>
              <a:lnSpc>
                <a:spcPct val="150000"/>
              </a:lnSpc>
            </a:pPr>
            <a:r>
              <a:rPr lang="pt-BR" sz="1100" b="1" dirty="0" smtClean="0"/>
              <a:t>Morro da Penitenciária</a:t>
            </a:r>
          </a:p>
          <a:p>
            <a:pPr>
              <a:lnSpc>
                <a:spcPct val="150000"/>
              </a:lnSpc>
            </a:pPr>
            <a:r>
              <a:rPr lang="pt-BR" sz="1100" b="1" dirty="0" smtClean="0"/>
              <a:t>Morro da Queimada</a:t>
            </a:r>
          </a:p>
          <a:p>
            <a:pPr>
              <a:lnSpc>
                <a:spcPct val="150000"/>
              </a:lnSpc>
            </a:pPr>
            <a:r>
              <a:rPr lang="pt-BR" sz="1100" b="1" dirty="0" smtClean="0"/>
              <a:t>Morro do 25</a:t>
            </a:r>
          </a:p>
          <a:p>
            <a:pPr>
              <a:lnSpc>
                <a:spcPct val="150000"/>
              </a:lnSpc>
            </a:pPr>
            <a:r>
              <a:rPr lang="pt-BR" sz="1100" b="1" dirty="0" smtClean="0"/>
              <a:t>Sol Nascente</a:t>
            </a:r>
          </a:p>
          <a:p>
            <a:pPr>
              <a:lnSpc>
                <a:spcPct val="150000"/>
              </a:lnSpc>
            </a:pPr>
            <a:r>
              <a:rPr lang="pt-BR" sz="1100" b="1" dirty="0" smtClean="0"/>
              <a:t>Morro do Céu</a:t>
            </a:r>
          </a:p>
          <a:p>
            <a:pPr>
              <a:lnSpc>
                <a:spcPct val="150000"/>
              </a:lnSpc>
            </a:pPr>
            <a:r>
              <a:rPr lang="pt-BR" sz="1100" b="1" dirty="0" smtClean="0"/>
              <a:t>Morro do Horácio</a:t>
            </a:r>
          </a:p>
          <a:p>
            <a:pPr>
              <a:lnSpc>
                <a:spcPct val="150000"/>
              </a:lnSpc>
            </a:pPr>
            <a:r>
              <a:rPr lang="pt-BR" sz="1100" b="1" dirty="0" smtClean="0"/>
              <a:t>Morro do Mocotó</a:t>
            </a:r>
          </a:p>
          <a:p>
            <a:pPr>
              <a:lnSpc>
                <a:spcPct val="150000"/>
              </a:lnSpc>
            </a:pPr>
            <a:r>
              <a:rPr lang="pt-BR" sz="1100" b="1" dirty="0" smtClean="0"/>
              <a:t>Morro do Quilombo</a:t>
            </a:r>
          </a:p>
          <a:p>
            <a:pPr>
              <a:lnSpc>
                <a:spcPct val="150000"/>
              </a:lnSpc>
            </a:pPr>
            <a:r>
              <a:rPr lang="pt-BR" sz="1100" b="1" dirty="0" smtClean="0"/>
              <a:t>Pantanal</a:t>
            </a:r>
          </a:p>
          <a:p>
            <a:pPr>
              <a:lnSpc>
                <a:spcPct val="150000"/>
              </a:lnSpc>
            </a:pPr>
            <a:endParaRPr lang="pt-BR" sz="1100" b="1" dirty="0" smtClean="0"/>
          </a:p>
          <a:p>
            <a:pPr>
              <a:lnSpc>
                <a:spcPct val="150000"/>
              </a:lnSpc>
            </a:pPr>
            <a:endParaRPr lang="pt-BR" sz="1300" b="1" dirty="0" smtClean="0"/>
          </a:p>
          <a:p>
            <a:pPr>
              <a:lnSpc>
                <a:spcPct val="150000"/>
              </a:lnSpc>
            </a:pPr>
            <a:endParaRPr lang="pt-BR" sz="1300" b="1" dirty="0" smtClean="0"/>
          </a:p>
          <a:p>
            <a:pPr>
              <a:lnSpc>
                <a:spcPct val="150000"/>
              </a:lnSpc>
            </a:pPr>
            <a:endParaRPr lang="pt-BR" sz="1300" b="1" dirty="0" smtClean="0"/>
          </a:p>
        </p:txBody>
      </p:sp>
      <p:sp>
        <p:nvSpPr>
          <p:cNvPr id="39" name="Forma livre 38"/>
          <p:cNvSpPr/>
          <p:nvPr/>
        </p:nvSpPr>
        <p:spPr>
          <a:xfrm>
            <a:off x="5807862" y="66410"/>
            <a:ext cx="2977116" cy="5135527"/>
          </a:xfrm>
          <a:custGeom>
            <a:avLst/>
            <a:gdLst>
              <a:gd name="connsiteX0" fmla="*/ 2955851 w 2977116"/>
              <a:gd name="connsiteY0" fmla="*/ 678712 h 5135527"/>
              <a:gd name="connsiteX1" fmla="*/ 2934585 w 2977116"/>
              <a:gd name="connsiteY1" fmla="*/ 508591 h 5135527"/>
              <a:gd name="connsiteX2" fmla="*/ 2860158 w 2977116"/>
              <a:gd name="connsiteY2" fmla="*/ 412898 h 5135527"/>
              <a:gd name="connsiteX3" fmla="*/ 2732567 w 2977116"/>
              <a:gd name="connsiteY3" fmla="*/ 381001 h 5135527"/>
              <a:gd name="connsiteX4" fmla="*/ 2381692 w 2977116"/>
              <a:gd name="connsiteY4" fmla="*/ 200247 h 5135527"/>
              <a:gd name="connsiteX5" fmla="*/ 2190306 w 2977116"/>
              <a:gd name="connsiteY5" fmla="*/ 83289 h 5135527"/>
              <a:gd name="connsiteX6" fmla="*/ 1945758 w 2977116"/>
              <a:gd name="connsiteY6" fmla="*/ 30126 h 5135527"/>
              <a:gd name="connsiteX7" fmla="*/ 1796902 w 2977116"/>
              <a:gd name="connsiteY7" fmla="*/ 264042 h 5135527"/>
              <a:gd name="connsiteX8" fmla="*/ 1701209 w 2977116"/>
              <a:gd name="connsiteY8" fmla="*/ 508591 h 5135527"/>
              <a:gd name="connsiteX9" fmla="*/ 1754371 w 2977116"/>
              <a:gd name="connsiteY9" fmla="*/ 668080 h 5135527"/>
              <a:gd name="connsiteX10" fmla="*/ 1701209 w 2977116"/>
              <a:gd name="connsiteY10" fmla="*/ 795670 h 5135527"/>
              <a:gd name="connsiteX11" fmla="*/ 1626781 w 2977116"/>
              <a:gd name="connsiteY11" fmla="*/ 955159 h 5135527"/>
              <a:gd name="connsiteX12" fmla="*/ 1435395 w 2977116"/>
              <a:gd name="connsiteY12" fmla="*/ 1072117 h 5135527"/>
              <a:gd name="connsiteX13" fmla="*/ 1318437 w 2977116"/>
              <a:gd name="connsiteY13" fmla="*/ 1104015 h 5135527"/>
              <a:gd name="connsiteX14" fmla="*/ 1350334 w 2977116"/>
              <a:gd name="connsiteY14" fmla="*/ 1210340 h 5135527"/>
              <a:gd name="connsiteX15" fmla="*/ 1350334 w 2977116"/>
              <a:gd name="connsiteY15" fmla="*/ 1422991 h 5135527"/>
              <a:gd name="connsiteX16" fmla="*/ 1222744 w 2977116"/>
              <a:gd name="connsiteY16" fmla="*/ 1614377 h 5135527"/>
              <a:gd name="connsiteX17" fmla="*/ 1052623 w 2977116"/>
              <a:gd name="connsiteY17" fmla="*/ 1678173 h 5135527"/>
              <a:gd name="connsiteX18" fmla="*/ 978195 w 2977116"/>
              <a:gd name="connsiteY18" fmla="*/ 1901456 h 5135527"/>
              <a:gd name="connsiteX19" fmla="*/ 786809 w 2977116"/>
              <a:gd name="connsiteY19" fmla="*/ 2124740 h 5135527"/>
              <a:gd name="connsiteX20" fmla="*/ 595423 w 2977116"/>
              <a:gd name="connsiteY20" fmla="*/ 2305494 h 5135527"/>
              <a:gd name="connsiteX21" fmla="*/ 584790 w 2977116"/>
              <a:gd name="connsiteY21" fmla="*/ 2454349 h 5135527"/>
              <a:gd name="connsiteX22" fmla="*/ 520995 w 2977116"/>
              <a:gd name="connsiteY22" fmla="*/ 2592573 h 5135527"/>
              <a:gd name="connsiteX23" fmla="*/ 542260 w 2977116"/>
              <a:gd name="connsiteY23" fmla="*/ 2677633 h 5135527"/>
              <a:gd name="connsiteX24" fmla="*/ 584790 w 2977116"/>
              <a:gd name="connsiteY24" fmla="*/ 2752061 h 5135527"/>
              <a:gd name="connsiteX25" fmla="*/ 531627 w 2977116"/>
              <a:gd name="connsiteY25" fmla="*/ 2847754 h 5135527"/>
              <a:gd name="connsiteX26" fmla="*/ 489097 w 2977116"/>
              <a:gd name="connsiteY26" fmla="*/ 2954080 h 5135527"/>
              <a:gd name="connsiteX27" fmla="*/ 531627 w 2977116"/>
              <a:gd name="connsiteY27" fmla="*/ 3113568 h 5135527"/>
              <a:gd name="connsiteX28" fmla="*/ 595423 w 2977116"/>
              <a:gd name="connsiteY28" fmla="*/ 3273056 h 5135527"/>
              <a:gd name="connsiteX29" fmla="*/ 467832 w 2977116"/>
              <a:gd name="connsiteY29" fmla="*/ 3273056 h 5135527"/>
              <a:gd name="connsiteX30" fmla="*/ 520995 w 2977116"/>
              <a:gd name="connsiteY30" fmla="*/ 3432545 h 5135527"/>
              <a:gd name="connsiteX31" fmla="*/ 552892 w 2977116"/>
              <a:gd name="connsiteY31" fmla="*/ 3762154 h 5135527"/>
              <a:gd name="connsiteX32" fmla="*/ 233916 w 2977116"/>
              <a:gd name="connsiteY32" fmla="*/ 4038601 h 5135527"/>
              <a:gd name="connsiteX33" fmla="*/ 106325 w 2977116"/>
              <a:gd name="connsiteY33" fmla="*/ 4134294 h 5135527"/>
              <a:gd name="connsiteX34" fmla="*/ 42530 w 2977116"/>
              <a:gd name="connsiteY34" fmla="*/ 4442638 h 5135527"/>
              <a:gd name="connsiteX35" fmla="*/ 42530 w 2977116"/>
              <a:gd name="connsiteY35" fmla="*/ 4665922 h 5135527"/>
              <a:gd name="connsiteX36" fmla="*/ 297711 w 2977116"/>
              <a:gd name="connsiteY36" fmla="*/ 4867940 h 5135527"/>
              <a:gd name="connsiteX37" fmla="*/ 882502 w 2977116"/>
              <a:gd name="connsiteY37" fmla="*/ 5123122 h 5135527"/>
              <a:gd name="connsiteX38" fmla="*/ 1233376 w 2977116"/>
              <a:gd name="connsiteY38" fmla="*/ 4793512 h 5135527"/>
              <a:gd name="connsiteX39" fmla="*/ 1477925 w 2977116"/>
              <a:gd name="connsiteY39" fmla="*/ 4506433 h 5135527"/>
              <a:gd name="connsiteX40" fmla="*/ 1648046 w 2977116"/>
              <a:gd name="connsiteY40" fmla="*/ 4400108 h 5135527"/>
              <a:gd name="connsiteX41" fmla="*/ 1562985 w 2977116"/>
              <a:gd name="connsiteY41" fmla="*/ 4219354 h 5135527"/>
              <a:gd name="connsiteX42" fmla="*/ 1626781 w 2977116"/>
              <a:gd name="connsiteY42" fmla="*/ 3996070 h 5135527"/>
              <a:gd name="connsiteX43" fmla="*/ 1775637 w 2977116"/>
              <a:gd name="connsiteY43" fmla="*/ 3836582 h 5135527"/>
              <a:gd name="connsiteX44" fmla="*/ 1924492 w 2977116"/>
              <a:gd name="connsiteY44" fmla="*/ 3730256 h 5135527"/>
              <a:gd name="connsiteX45" fmla="*/ 1967023 w 2977116"/>
              <a:gd name="connsiteY45" fmla="*/ 3517605 h 5135527"/>
              <a:gd name="connsiteX46" fmla="*/ 2083981 w 2977116"/>
              <a:gd name="connsiteY46" fmla="*/ 3336852 h 5135527"/>
              <a:gd name="connsiteX47" fmla="*/ 2126511 w 2977116"/>
              <a:gd name="connsiteY47" fmla="*/ 3187996 h 5135527"/>
              <a:gd name="connsiteX48" fmla="*/ 2073348 w 2977116"/>
              <a:gd name="connsiteY48" fmla="*/ 3145466 h 5135527"/>
              <a:gd name="connsiteX49" fmla="*/ 1839432 w 2977116"/>
              <a:gd name="connsiteY49" fmla="*/ 3187996 h 5135527"/>
              <a:gd name="connsiteX50" fmla="*/ 1711841 w 2977116"/>
              <a:gd name="connsiteY50" fmla="*/ 2879652 h 5135527"/>
              <a:gd name="connsiteX51" fmla="*/ 1935125 w 2977116"/>
              <a:gd name="connsiteY51" fmla="*/ 2007782 h 5135527"/>
              <a:gd name="connsiteX52" fmla="*/ 2434855 w 2977116"/>
              <a:gd name="connsiteY52" fmla="*/ 1210340 h 5135527"/>
              <a:gd name="connsiteX53" fmla="*/ 2806995 w 2977116"/>
              <a:gd name="connsiteY53" fmla="*/ 763773 h 5135527"/>
              <a:gd name="connsiteX54" fmla="*/ 2955851 w 2977116"/>
              <a:gd name="connsiteY54" fmla="*/ 678712 h 5135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977116" h="5135527">
                <a:moveTo>
                  <a:pt x="2955851" y="678712"/>
                </a:moveTo>
                <a:cubicBezTo>
                  <a:pt x="2977116" y="636182"/>
                  <a:pt x="2950534" y="552893"/>
                  <a:pt x="2934585" y="508591"/>
                </a:cubicBezTo>
                <a:cubicBezTo>
                  <a:pt x="2918636" y="464289"/>
                  <a:pt x="2893828" y="434163"/>
                  <a:pt x="2860158" y="412898"/>
                </a:cubicBezTo>
                <a:cubicBezTo>
                  <a:pt x="2826488" y="391633"/>
                  <a:pt x="2812311" y="416443"/>
                  <a:pt x="2732567" y="381001"/>
                </a:cubicBezTo>
                <a:cubicBezTo>
                  <a:pt x="2652823" y="345559"/>
                  <a:pt x="2472069" y="249866"/>
                  <a:pt x="2381692" y="200247"/>
                </a:cubicBezTo>
                <a:cubicBezTo>
                  <a:pt x="2291315" y="150628"/>
                  <a:pt x="2262962" y="111642"/>
                  <a:pt x="2190306" y="83289"/>
                </a:cubicBezTo>
                <a:cubicBezTo>
                  <a:pt x="2117650" y="54936"/>
                  <a:pt x="2011325" y="0"/>
                  <a:pt x="1945758" y="30126"/>
                </a:cubicBezTo>
                <a:cubicBezTo>
                  <a:pt x="1880191" y="60252"/>
                  <a:pt x="1837660" y="184298"/>
                  <a:pt x="1796902" y="264042"/>
                </a:cubicBezTo>
                <a:cubicBezTo>
                  <a:pt x="1756144" y="343786"/>
                  <a:pt x="1708298" y="441251"/>
                  <a:pt x="1701209" y="508591"/>
                </a:cubicBezTo>
                <a:cubicBezTo>
                  <a:pt x="1694121" y="575931"/>
                  <a:pt x="1754371" y="620234"/>
                  <a:pt x="1754371" y="668080"/>
                </a:cubicBezTo>
                <a:cubicBezTo>
                  <a:pt x="1754371" y="715926"/>
                  <a:pt x="1722474" y="747824"/>
                  <a:pt x="1701209" y="795670"/>
                </a:cubicBezTo>
                <a:cubicBezTo>
                  <a:pt x="1679944" y="843516"/>
                  <a:pt x="1671083" y="909085"/>
                  <a:pt x="1626781" y="955159"/>
                </a:cubicBezTo>
                <a:cubicBezTo>
                  <a:pt x="1582479" y="1001233"/>
                  <a:pt x="1486786" y="1047308"/>
                  <a:pt x="1435395" y="1072117"/>
                </a:cubicBezTo>
                <a:cubicBezTo>
                  <a:pt x="1384004" y="1096926"/>
                  <a:pt x="1332614" y="1080978"/>
                  <a:pt x="1318437" y="1104015"/>
                </a:cubicBezTo>
                <a:cubicBezTo>
                  <a:pt x="1304260" y="1127052"/>
                  <a:pt x="1345018" y="1157177"/>
                  <a:pt x="1350334" y="1210340"/>
                </a:cubicBezTo>
                <a:cubicBezTo>
                  <a:pt x="1355650" y="1263503"/>
                  <a:pt x="1371599" y="1355652"/>
                  <a:pt x="1350334" y="1422991"/>
                </a:cubicBezTo>
                <a:cubicBezTo>
                  <a:pt x="1329069" y="1490331"/>
                  <a:pt x="1272363" y="1571847"/>
                  <a:pt x="1222744" y="1614377"/>
                </a:cubicBezTo>
                <a:cubicBezTo>
                  <a:pt x="1173126" y="1656907"/>
                  <a:pt x="1093381" y="1630327"/>
                  <a:pt x="1052623" y="1678173"/>
                </a:cubicBezTo>
                <a:cubicBezTo>
                  <a:pt x="1011865" y="1726020"/>
                  <a:pt x="1022497" y="1827028"/>
                  <a:pt x="978195" y="1901456"/>
                </a:cubicBezTo>
                <a:cubicBezTo>
                  <a:pt x="933893" y="1975884"/>
                  <a:pt x="850604" y="2057400"/>
                  <a:pt x="786809" y="2124740"/>
                </a:cubicBezTo>
                <a:cubicBezTo>
                  <a:pt x="723014" y="2192080"/>
                  <a:pt x="629093" y="2250559"/>
                  <a:pt x="595423" y="2305494"/>
                </a:cubicBezTo>
                <a:cubicBezTo>
                  <a:pt x="561753" y="2360429"/>
                  <a:pt x="597195" y="2406503"/>
                  <a:pt x="584790" y="2454349"/>
                </a:cubicBezTo>
                <a:cubicBezTo>
                  <a:pt x="572385" y="2502196"/>
                  <a:pt x="528083" y="2555359"/>
                  <a:pt x="520995" y="2592573"/>
                </a:cubicBezTo>
                <a:cubicBezTo>
                  <a:pt x="513907" y="2629787"/>
                  <a:pt x="531628" y="2651052"/>
                  <a:pt x="542260" y="2677633"/>
                </a:cubicBezTo>
                <a:cubicBezTo>
                  <a:pt x="552893" y="2704214"/>
                  <a:pt x="586562" y="2723708"/>
                  <a:pt x="584790" y="2752061"/>
                </a:cubicBezTo>
                <a:cubicBezTo>
                  <a:pt x="583018" y="2780414"/>
                  <a:pt x="547576" y="2814084"/>
                  <a:pt x="531627" y="2847754"/>
                </a:cubicBezTo>
                <a:cubicBezTo>
                  <a:pt x="515678" y="2881424"/>
                  <a:pt x="489097" y="2909778"/>
                  <a:pt x="489097" y="2954080"/>
                </a:cubicBezTo>
                <a:cubicBezTo>
                  <a:pt x="489097" y="2998382"/>
                  <a:pt x="513906" y="3060405"/>
                  <a:pt x="531627" y="3113568"/>
                </a:cubicBezTo>
                <a:cubicBezTo>
                  <a:pt x="549348" y="3166731"/>
                  <a:pt x="606056" y="3246475"/>
                  <a:pt x="595423" y="3273056"/>
                </a:cubicBezTo>
                <a:cubicBezTo>
                  <a:pt x="584791" y="3299637"/>
                  <a:pt x="480237" y="3246475"/>
                  <a:pt x="467832" y="3273056"/>
                </a:cubicBezTo>
                <a:cubicBezTo>
                  <a:pt x="455427" y="3299637"/>
                  <a:pt x="506818" y="3351029"/>
                  <a:pt x="520995" y="3432545"/>
                </a:cubicBezTo>
                <a:cubicBezTo>
                  <a:pt x="535172" y="3514061"/>
                  <a:pt x="600739" y="3661145"/>
                  <a:pt x="552892" y="3762154"/>
                </a:cubicBezTo>
                <a:cubicBezTo>
                  <a:pt x="505046" y="3863163"/>
                  <a:pt x="308344" y="3976578"/>
                  <a:pt x="233916" y="4038601"/>
                </a:cubicBezTo>
                <a:cubicBezTo>
                  <a:pt x="159488" y="4100624"/>
                  <a:pt x="138223" y="4066955"/>
                  <a:pt x="106325" y="4134294"/>
                </a:cubicBezTo>
                <a:cubicBezTo>
                  <a:pt x="74427" y="4201634"/>
                  <a:pt x="53162" y="4354033"/>
                  <a:pt x="42530" y="4442638"/>
                </a:cubicBezTo>
                <a:cubicBezTo>
                  <a:pt x="31898" y="4531243"/>
                  <a:pt x="0" y="4595038"/>
                  <a:pt x="42530" y="4665922"/>
                </a:cubicBezTo>
                <a:cubicBezTo>
                  <a:pt x="85060" y="4736806"/>
                  <a:pt x="157716" y="4791740"/>
                  <a:pt x="297711" y="4867940"/>
                </a:cubicBezTo>
                <a:cubicBezTo>
                  <a:pt x="437706" y="4944140"/>
                  <a:pt x="726558" y="5135527"/>
                  <a:pt x="882502" y="5123122"/>
                </a:cubicBezTo>
                <a:cubicBezTo>
                  <a:pt x="1038446" y="5110717"/>
                  <a:pt x="1134139" y="4896294"/>
                  <a:pt x="1233376" y="4793512"/>
                </a:cubicBezTo>
                <a:cubicBezTo>
                  <a:pt x="1332613" y="4690731"/>
                  <a:pt x="1408813" y="4572000"/>
                  <a:pt x="1477925" y="4506433"/>
                </a:cubicBezTo>
                <a:cubicBezTo>
                  <a:pt x="1547037" y="4440866"/>
                  <a:pt x="1633869" y="4447954"/>
                  <a:pt x="1648046" y="4400108"/>
                </a:cubicBezTo>
                <a:cubicBezTo>
                  <a:pt x="1662223" y="4352262"/>
                  <a:pt x="1566529" y="4286694"/>
                  <a:pt x="1562985" y="4219354"/>
                </a:cubicBezTo>
                <a:cubicBezTo>
                  <a:pt x="1559441" y="4152014"/>
                  <a:pt x="1591339" y="4059865"/>
                  <a:pt x="1626781" y="3996070"/>
                </a:cubicBezTo>
                <a:cubicBezTo>
                  <a:pt x="1662223" y="3932275"/>
                  <a:pt x="1726019" y="3880884"/>
                  <a:pt x="1775637" y="3836582"/>
                </a:cubicBezTo>
                <a:cubicBezTo>
                  <a:pt x="1825255" y="3792280"/>
                  <a:pt x="1892594" y="3783419"/>
                  <a:pt x="1924492" y="3730256"/>
                </a:cubicBezTo>
                <a:cubicBezTo>
                  <a:pt x="1956390" y="3677093"/>
                  <a:pt x="1940442" y="3583172"/>
                  <a:pt x="1967023" y="3517605"/>
                </a:cubicBezTo>
                <a:cubicBezTo>
                  <a:pt x="1993604" y="3452038"/>
                  <a:pt x="2057400" y="3391787"/>
                  <a:pt x="2083981" y="3336852"/>
                </a:cubicBezTo>
                <a:cubicBezTo>
                  <a:pt x="2110562" y="3281917"/>
                  <a:pt x="2128283" y="3219894"/>
                  <a:pt x="2126511" y="3187996"/>
                </a:cubicBezTo>
                <a:cubicBezTo>
                  <a:pt x="2124739" y="3156098"/>
                  <a:pt x="2121194" y="3145466"/>
                  <a:pt x="2073348" y="3145466"/>
                </a:cubicBezTo>
                <a:cubicBezTo>
                  <a:pt x="2025502" y="3145466"/>
                  <a:pt x="1899683" y="3232298"/>
                  <a:pt x="1839432" y="3187996"/>
                </a:cubicBezTo>
                <a:cubicBezTo>
                  <a:pt x="1779181" y="3143694"/>
                  <a:pt x="1695892" y="3076354"/>
                  <a:pt x="1711841" y="2879652"/>
                </a:cubicBezTo>
                <a:cubicBezTo>
                  <a:pt x="1727790" y="2682950"/>
                  <a:pt x="1814623" y="2286001"/>
                  <a:pt x="1935125" y="2007782"/>
                </a:cubicBezTo>
                <a:cubicBezTo>
                  <a:pt x="2055627" y="1729563"/>
                  <a:pt x="2289543" y="1417675"/>
                  <a:pt x="2434855" y="1210340"/>
                </a:cubicBezTo>
                <a:cubicBezTo>
                  <a:pt x="2580167" y="1003005"/>
                  <a:pt x="2713074" y="854150"/>
                  <a:pt x="2806995" y="763773"/>
                </a:cubicBezTo>
                <a:cubicBezTo>
                  <a:pt x="2900916" y="673396"/>
                  <a:pt x="2934586" y="721242"/>
                  <a:pt x="2955851" y="678712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  <a:alpha val="32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pPr algn="ctr"/>
            <a:endParaRPr lang="pt-BR"/>
          </a:p>
        </p:txBody>
      </p:sp>
      <p:sp>
        <p:nvSpPr>
          <p:cNvPr id="40" name="Retângulo 39"/>
          <p:cNvSpPr/>
          <p:nvPr/>
        </p:nvSpPr>
        <p:spPr>
          <a:xfrm>
            <a:off x="8892479" y="692697"/>
            <a:ext cx="251519" cy="1872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pPr algn="ctr"/>
            <a:endParaRPr lang="pt-BR"/>
          </a:p>
        </p:txBody>
      </p:sp>
      <p:sp>
        <p:nvSpPr>
          <p:cNvPr id="41" name="Retângulo 40"/>
          <p:cNvSpPr/>
          <p:nvPr/>
        </p:nvSpPr>
        <p:spPr>
          <a:xfrm>
            <a:off x="179512" y="2060848"/>
            <a:ext cx="2322004" cy="4413284"/>
          </a:xfrm>
          <a:prstGeom prst="rect">
            <a:avLst/>
          </a:prstGeom>
        </p:spPr>
        <p:txBody>
          <a:bodyPr wrap="square" lIns="95782" tIns="47891" rIns="95782" bIns="47891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100" b="1" dirty="0" smtClean="0"/>
              <a:t>Rua </a:t>
            </a:r>
            <a:r>
              <a:rPr lang="pt-BR" sz="1100" b="1" dirty="0" err="1" smtClean="0"/>
              <a:t>Angelo</a:t>
            </a:r>
            <a:r>
              <a:rPr lang="pt-BR" sz="1100" b="1" dirty="0" smtClean="0"/>
              <a:t> </a:t>
            </a:r>
            <a:r>
              <a:rPr lang="pt-BR" sz="1100" b="1" dirty="0" err="1" smtClean="0"/>
              <a:t>Laporta</a:t>
            </a:r>
            <a:endParaRPr lang="pt-BR" sz="1100" b="1" dirty="0" smtClean="0"/>
          </a:p>
          <a:p>
            <a:pPr>
              <a:lnSpc>
                <a:spcPct val="150000"/>
              </a:lnSpc>
            </a:pPr>
            <a:r>
              <a:rPr lang="pt-BR" sz="1100" b="1" dirty="0" smtClean="0"/>
              <a:t>José </a:t>
            </a:r>
            <a:r>
              <a:rPr lang="pt-BR" sz="1100" b="1" dirty="0" err="1" smtClean="0"/>
              <a:t>Boiteux</a:t>
            </a:r>
            <a:endParaRPr lang="pt-BR" sz="1100" b="1" dirty="0" smtClean="0"/>
          </a:p>
          <a:p>
            <a:pPr>
              <a:lnSpc>
                <a:spcPct val="150000"/>
              </a:lnSpc>
            </a:pPr>
            <a:r>
              <a:rPr lang="pt-BR" sz="1100" b="1" dirty="0" err="1" smtClean="0"/>
              <a:t>Laudelina</a:t>
            </a:r>
            <a:r>
              <a:rPr lang="pt-BR" sz="1100" b="1" dirty="0" smtClean="0"/>
              <a:t> Cruz Lemos</a:t>
            </a:r>
          </a:p>
          <a:p>
            <a:pPr>
              <a:lnSpc>
                <a:spcPct val="150000"/>
              </a:lnSpc>
            </a:pPr>
            <a:r>
              <a:rPr lang="pt-BR" sz="1100" b="1" dirty="0" err="1" smtClean="0"/>
              <a:t>Serrinha</a:t>
            </a:r>
            <a:r>
              <a:rPr lang="pt-BR" sz="1100" b="1" dirty="0" smtClean="0"/>
              <a:t> I</a:t>
            </a:r>
          </a:p>
          <a:p>
            <a:pPr>
              <a:lnSpc>
                <a:spcPct val="150000"/>
              </a:lnSpc>
            </a:pPr>
            <a:r>
              <a:rPr lang="pt-BR" sz="1100" b="1" dirty="0" err="1" smtClean="0"/>
              <a:t>Serrinha</a:t>
            </a:r>
            <a:r>
              <a:rPr lang="pt-BR" sz="1100" b="1" dirty="0" smtClean="0"/>
              <a:t> II</a:t>
            </a:r>
          </a:p>
          <a:p>
            <a:pPr>
              <a:lnSpc>
                <a:spcPct val="150000"/>
              </a:lnSpc>
            </a:pPr>
            <a:r>
              <a:rPr lang="pt-BR" sz="1100" b="1" dirty="0" smtClean="0"/>
              <a:t>Santa </a:t>
            </a:r>
            <a:r>
              <a:rPr lang="pt-BR" sz="1100" b="1" dirty="0"/>
              <a:t>Clara</a:t>
            </a:r>
          </a:p>
          <a:p>
            <a:pPr>
              <a:lnSpc>
                <a:spcPct val="150000"/>
              </a:lnSpc>
            </a:pPr>
            <a:r>
              <a:rPr lang="pt-BR" sz="1100" b="1" dirty="0" smtClean="0"/>
              <a:t>Vila </a:t>
            </a:r>
            <a:r>
              <a:rPr lang="pt-BR" sz="1100" b="1" dirty="0"/>
              <a:t>Santa Rosa</a:t>
            </a:r>
          </a:p>
          <a:p>
            <a:pPr>
              <a:lnSpc>
                <a:spcPct val="150000"/>
              </a:lnSpc>
            </a:pPr>
            <a:r>
              <a:rPr lang="pt-BR" sz="1100" b="1" dirty="0" smtClean="0"/>
              <a:t>Vila </a:t>
            </a:r>
            <a:r>
              <a:rPr lang="pt-BR" sz="1100" b="1" dirty="0"/>
              <a:t>Santa Vitória</a:t>
            </a:r>
          </a:p>
          <a:p>
            <a:pPr>
              <a:lnSpc>
                <a:spcPct val="150000"/>
              </a:lnSpc>
            </a:pPr>
            <a:r>
              <a:rPr lang="pt-BR" sz="1100" b="1" dirty="0" smtClean="0"/>
              <a:t>Morro </a:t>
            </a:r>
            <a:r>
              <a:rPr lang="pt-BR" sz="1100" b="1" dirty="0"/>
              <a:t>do Tico </a:t>
            </a:r>
            <a:r>
              <a:rPr lang="pt-BR" sz="1100" b="1" dirty="0" err="1"/>
              <a:t>Tico</a:t>
            </a:r>
            <a:endParaRPr lang="pt-BR" sz="1100" b="1" dirty="0"/>
          </a:p>
          <a:p>
            <a:pPr>
              <a:lnSpc>
                <a:spcPct val="150000"/>
              </a:lnSpc>
            </a:pPr>
            <a:r>
              <a:rPr lang="pt-BR" sz="1100" b="1" dirty="0" smtClean="0"/>
              <a:t>Vila </a:t>
            </a:r>
            <a:r>
              <a:rPr lang="pt-BR" sz="1100" b="1" dirty="0"/>
              <a:t>Cachoeira</a:t>
            </a:r>
          </a:p>
          <a:p>
            <a:pPr>
              <a:lnSpc>
                <a:spcPct val="150000"/>
              </a:lnSpc>
            </a:pPr>
            <a:r>
              <a:rPr lang="pt-BR" sz="1100" b="1" dirty="0" smtClean="0"/>
              <a:t>Costeira </a:t>
            </a:r>
            <a:r>
              <a:rPr lang="pt-BR" sz="1100" b="1" dirty="0"/>
              <a:t>I</a:t>
            </a:r>
          </a:p>
          <a:p>
            <a:pPr>
              <a:lnSpc>
                <a:spcPct val="150000"/>
              </a:lnSpc>
            </a:pPr>
            <a:r>
              <a:rPr lang="pt-BR" sz="1100" b="1" dirty="0" smtClean="0"/>
              <a:t>Costeira </a:t>
            </a:r>
            <a:r>
              <a:rPr lang="pt-BR" sz="1100" b="1" dirty="0"/>
              <a:t>II</a:t>
            </a:r>
          </a:p>
          <a:p>
            <a:pPr>
              <a:lnSpc>
                <a:spcPct val="150000"/>
              </a:lnSpc>
            </a:pPr>
            <a:r>
              <a:rPr lang="pt-BR" sz="1100" b="1" dirty="0" smtClean="0"/>
              <a:t>Costeira III</a:t>
            </a:r>
          </a:p>
          <a:p>
            <a:pPr>
              <a:lnSpc>
                <a:spcPct val="150000"/>
              </a:lnSpc>
            </a:pPr>
            <a:r>
              <a:rPr lang="pt-BR" sz="1100" b="1" dirty="0" smtClean="0"/>
              <a:t>Costeira IV</a:t>
            </a:r>
            <a:endParaRPr lang="pt-BR" sz="1100" b="1" dirty="0"/>
          </a:p>
          <a:p>
            <a:pPr>
              <a:lnSpc>
                <a:spcPct val="150000"/>
              </a:lnSpc>
            </a:pPr>
            <a:r>
              <a:rPr lang="pt-BR" sz="1100" b="1" dirty="0" smtClean="0"/>
              <a:t>Costeira V</a:t>
            </a:r>
          </a:p>
          <a:p>
            <a:pPr>
              <a:lnSpc>
                <a:spcPct val="150000"/>
              </a:lnSpc>
            </a:pPr>
            <a:r>
              <a:rPr lang="pt-BR" sz="1100" b="1" dirty="0" smtClean="0"/>
              <a:t>Rio </a:t>
            </a:r>
            <a:r>
              <a:rPr lang="pt-BR" sz="1100" b="1" dirty="0" smtClean="0"/>
              <a:t>T</a:t>
            </a:r>
            <a:r>
              <a:rPr lang="pt-BR" sz="1100" b="1" dirty="0" smtClean="0"/>
              <a:t>avares I</a:t>
            </a:r>
          </a:p>
          <a:p>
            <a:pPr>
              <a:lnSpc>
                <a:spcPct val="150000"/>
              </a:lnSpc>
            </a:pPr>
            <a:endParaRPr lang="pt-BR" sz="1100" b="1" dirty="0"/>
          </a:p>
        </p:txBody>
      </p:sp>
      <p:sp>
        <p:nvSpPr>
          <p:cNvPr id="42" name="Forma livre 41"/>
          <p:cNvSpPr/>
          <p:nvPr/>
        </p:nvSpPr>
        <p:spPr>
          <a:xfrm>
            <a:off x="4233059" y="1700809"/>
            <a:ext cx="2175652" cy="4104456"/>
          </a:xfrm>
          <a:custGeom>
            <a:avLst/>
            <a:gdLst>
              <a:gd name="connsiteX0" fmla="*/ 1158948 w 2319669"/>
              <a:gd name="connsiteY0" fmla="*/ 770860 h 4169735"/>
              <a:gd name="connsiteX1" fmla="*/ 1233376 w 2319669"/>
              <a:gd name="connsiteY1" fmla="*/ 558209 h 4169735"/>
              <a:gd name="connsiteX2" fmla="*/ 1329069 w 2319669"/>
              <a:gd name="connsiteY2" fmla="*/ 419986 h 4169735"/>
              <a:gd name="connsiteX3" fmla="*/ 1414130 w 2319669"/>
              <a:gd name="connsiteY3" fmla="*/ 313660 h 4169735"/>
              <a:gd name="connsiteX4" fmla="*/ 1488558 w 2319669"/>
              <a:gd name="connsiteY4" fmla="*/ 175437 h 4169735"/>
              <a:gd name="connsiteX5" fmla="*/ 1552353 w 2319669"/>
              <a:gd name="connsiteY5" fmla="*/ 37214 h 4169735"/>
              <a:gd name="connsiteX6" fmla="*/ 1648046 w 2319669"/>
              <a:gd name="connsiteY6" fmla="*/ 15949 h 4169735"/>
              <a:gd name="connsiteX7" fmla="*/ 1775637 w 2319669"/>
              <a:gd name="connsiteY7" fmla="*/ 132907 h 4169735"/>
              <a:gd name="connsiteX8" fmla="*/ 1924493 w 2319669"/>
              <a:gd name="connsiteY8" fmla="*/ 345558 h 4169735"/>
              <a:gd name="connsiteX9" fmla="*/ 2052083 w 2319669"/>
              <a:gd name="connsiteY9" fmla="*/ 590107 h 4169735"/>
              <a:gd name="connsiteX10" fmla="*/ 2115879 w 2319669"/>
              <a:gd name="connsiteY10" fmla="*/ 738963 h 4169735"/>
              <a:gd name="connsiteX11" fmla="*/ 2232837 w 2319669"/>
              <a:gd name="connsiteY11" fmla="*/ 781493 h 4169735"/>
              <a:gd name="connsiteX12" fmla="*/ 2286000 w 2319669"/>
              <a:gd name="connsiteY12" fmla="*/ 802758 h 4169735"/>
              <a:gd name="connsiteX13" fmla="*/ 2232837 w 2319669"/>
              <a:gd name="connsiteY13" fmla="*/ 887818 h 4169735"/>
              <a:gd name="connsiteX14" fmla="*/ 2179674 w 2319669"/>
              <a:gd name="connsiteY14" fmla="*/ 951614 h 4169735"/>
              <a:gd name="connsiteX15" fmla="*/ 2264735 w 2319669"/>
              <a:gd name="connsiteY15" fmla="*/ 1026042 h 4169735"/>
              <a:gd name="connsiteX16" fmla="*/ 2296632 w 2319669"/>
              <a:gd name="connsiteY16" fmla="*/ 1100470 h 4169735"/>
              <a:gd name="connsiteX17" fmla="*/ 2254102 w 2319669"/>
              <a:gd name="connsiteY17" fmla="*/ 1174897 h 4169735"/>
              <a:gd name="connsiteX18" fmla="*/ 2200939 w 2319669"/>
              <a:gd name="connsiteY18" fmla="*/ 1270590 h 4169735"/>
              <a:gd name="connsiteX19" fmla="*/ 2200939 w 2319669"/>
              <a:gd name="connsiteY19" fmla="*/ 1398181 h 4169735"/>
              <a:gd name="connsiteX20" fmla="*/ 2275367 w 2319669"/>
              <a:gd name="connsiteY20" fmla="*/ 1483242 h 4169735"/>
              <a:gd name="connsiteX21" fmla="*/ 2317897 w 2319669"/>
              <a:gd name="connsiteY21" fmla="*/ 1600200 h 4169735"/>
              <a:gd name="connsiteX22" fmla="*/ 2286000 w 2319669"/>
              <a:gd name="connsiteY22" fmla="*/ 1642730 h 4169735"/>
              <a:gd name="connsiteX23" fmla="*/ 2169041 w 2319669"/>
              <a:gd name="connsiteY23" fmla="*/ 1632097 h 4169735"/>
              <a:gd name="connsiteX24" fmla="*/ 2137144 w 2319669"/>
              <a:gd name="connsiteY24" fmla="*/ 1685260 h 4169735"/>
              <a:gd name="connsiteX25" fmla="*/ 2222204 w 2319669"/>
              <a:gd name="connsiteY25" fmla="*/ 1866014 h 4169735"/>
              <a:gd name="connsiteX26" fmla="*/ 2222204 w 2319669"/>
              <a:gd name="connsiteY26" fmla="*/ 2078665 h 4169735"/>
              <a:gd name="connsiteX27" fmla="*/ 2083981 w 2319669"/>
              <a:gd name="connsiteY27" fmla="*/ 2280684 h 4169735"/>
              <a:gd name="connsiteX28" fmla="*/ 1775637 w 2319669"/>
              <a:gd name="connsiteY28" fmla="*/ 2482702 h 4169735"/>
              <a:gd name="connsiteX29" fmla="*/ 1754372 w 2319669"/>
              <a:gd name="connsiteY29" fmla="*/ 2716618 h 4169735"/>
              <a:gd name="connsiteX30" fmla="*/ 1733107 w 2319669"/>
              <a:gd name="connsiteY30" fmla="*/ 2982432 h 4169735"/>
              <a:gd name="connsiteX31" fmla="*/ 1658679 w 2319669"/>
              <a:gd name="connsiteY31" fmla="*/ 3088758 h 4169735"/>
              <a:gd name="connsiteX32" fmla="*/ 1456660 w 2319669"/>
              <a:gd name="connsiteY32" fmla="*/ 3184451 h 4169735"/>
              <a:gd name="connsiteX33" fmla="*/ 1414130 w 2319669"/>
              <a:gd name="connsiteY33" fmla="*/ 3492795 h 4169735"/>
              <a:gd name="connsiteX34" fmla="*/ 1382232 w 2319669"/>
              <a:gd name="connsiteY34" fmla="*/ 3801139 h 4169735"/>
              <a:gd name="connsiteX35" fmla="*/ 1307804 w 2319669"/>
              <a:gd name="connsiteY35" fmla="*/ 3992525 h 4169735"/>
              <a:gd name="connsiteX36" fmla="*/ 1222744 w 2319669"/>
              <a:gd name="connsiteY36" fmla="*/ 4152014 h 4169735"/>
              <a:gd name="connsiteX37" fmla="*/ 1095153 w 2319669"/>
              <a:gd name="connsiteY37" fmla="*/ 3886200 h 4169735"/>
              <a:gd name="connsiteX38" fmla="*/ 956930 w 2319669"/>
              <a:gd name="connsiteY38" fmla="*/ 3662916 h 4169735"/>
              <a:gd name="connsiteX39" fmla="*/ 935665 w 2319669"/>
              <a:gd name="connsiteY39" fmla="*/ 3312042 h 4169735"/>
              <a:gd name="connsiteX40" fmla="*/ 903767 w 2319669"/>
              <a:gd name="connsiteY40" fmla="*/ 2950535 h 4169735"/>
              <a:gd name="connsiteX41" fmla="*/ 850604 w 2319669"/>
              <a:gd name="connsiteY41" fmla="*/ 2748516 h 4169735"/>
              <a:gd name="connsiteX42" fmla="*/ 765544 w 2319669"/>
              <a:gd name="connsiteY42" fmla="*/ 2620925 h 4169735"/>
              <a:gd name="connsiteX43" fmla="*/ 627321 w 2319669"/>
              <a:gd name="connsiteY43" fmla="*/ 2652823 h 4169735"/>
              <a:gd name="connsiteX44" fmla="*/ 552893 w 2319669"/>
              <a:gd name="connsiteY44" fmla="*/ 2759149 h 4169735"/>
              <a:gd name="connsiteX45" fmla="*/ 457200 w 2319669"/>
              <a:gd name="connsiteY45" fmla="*/ 2748516 h 4169735"/>
              <a:gd name="connsiteX46" fmla="*/ 350874 w 2319669"/>
              <a:gd name="connsiteY46" fmla="*/ 2674088 h 4169735"/>
              <a:gd name="connsiteX47" fmla="*/ 340241 w 2319669"/>
              <a:gd name="connsiteY47" fmla="*/ 2578395 h 4169735"/>
              <a:gd name="connsiteX48" fmla="*/ 404037 w 2319669"/>
              <a:gd name="connsiteY48" fmla="*/ 2461437 h 4169735"/>
              <a:gd name="connsiteX49" fmla="*/ 350874 w 2319669"/>
              <a:gd name="connsiteY49" fmla="*/ 2344479 h 4169735"/>
              <a:gd name="connsiteX50" fmla="*/ 191386 w 2319669"/>
              <a:gd name="connsiteY50" fmla="*/ 2259418 h 4169735"/>
              <a:gd name="connsiteX51" fmla="*/ 21265 w 2319669"/>
              <a:gd name="connsiteY51" fmla="*/ 2110563 h 4169735"/>
              <a:gd name="connsiteX52" fmla="*/ 63795 w 2319669"/>
              <a:gd name="connsiteY52" fmla="*/ 1940442 h 4169735"/>
              <a:gd name="connsiteX53" fmla="*/ 318976 w 2319669"/>
              <a:gd name="connsiteY53" fmla="*/ 1876646 h 4169735"/>
              <a:gd name="connsiteX54" fmla="*/ 489097 w 2319669"/>
              <a:gd name="connsiteY54" fmla="*/ 1802218 h 4169735"/>
              <a:gd name="connsiteX55" fmla="*/ 552893 w 2319669"/>
              <a:gd name="connsiteY55" fmla="*/ 1674628 h 4169735"/>
              <a:gd name="connsiteX56" fmla="*/ 616688 w 2319669"/>
              <a:gd name="connsiteY56" fmla="*/ 1547037 h 4169735"/>
              <a:gd name="connsiteX57" fmla="*/ 744279 w 2319669"/>
              <a:gd name="connsiteY57" fmla="*/ 1472609 h 4169735"/>
              <a:gd name="connsiteX58" fmla="*/ 882502 w 2319669"/>
              <a:gd name="connsiteY58" fmla="*/ 1504507 h 4169735"/>
              <a:gd name="connsiteX59" fmla="*/ 1052623 w 2319669"/>
              <a:gd name="connsiteY59" fmla="*/ 1547037 h 4169735"/>
              <a:gd name="connsiteX60" fmla="*/ 1201479 w 2319669"/>
              <a:gd name="connsiteY60" fmla="*/ 1568302 h 4169735"/>
              <a:gd name="connsiteX61" fmla="*/ 1222744 w 2319669"/>
              <a:gd name="connsiteY61" fmla="*/ 1451344 h 4169735"/>
              <a:gd name="connsiteX62" fmla="*/ 1201479 w 2319669"/>
              <a:gd name="connsiteY62" fmla="*/ 1387549 h 4169735"/>
              <a:gd name="connsiteX63" fmla="*/ 1116418 w 2319669"/>
              <a:gd name="connsiteY63" fmla="*/ 1323753 h 4169735"/>
              <a:gd name="connsiteX64" fmla="*/ 1095153 w 2319669"/>
              <a:gd name="connsiteY64" fmla="*/ 1259958 h 4169735"/>
              <a:gd name="connsiteX65" fmla="*/ 1148316 w 2319669"/>
              <a:gd name="connsiteY65" fmla="*/ 1196163 h 4169735"/>
              <a:gd name="connsiteX66" fmla="*/ 1265274 w 2319669"/>
              <a:gd name="connsiteY66" fmla="*/ 1132367 h 4169735"/>
              <a:gd name="connsiteX67" fmla="*/ 1350335 w 2319669"/>
              <a:gd name="connsiteY67" fmla="*/ 994144 h 4169735"/>
              <a:gd name="connsiteX68" fmla="*/ 1403497 w 2319669"/>
              <a:gd name="connsiteY68" fmla="*/ 866553 h 4169735"/>
              <a:gd name="connsiteX69" fmla="*/ 1403497 w 2319669"/>
              <a:gd name="connsiteY69" fmla="*/ 813390 h 4169735"/>
              <a:gd name="connsiteX70" fmla="*/ 1318437 w 2319669"/>
              <a:gd name="connsiteY70" fmla="*/ 792125 h 4169735"/>
              <a:gd name="connsiteX71" fmla="*/ 1265274 w 2319669"/>
              <a:gd name="connsiteY71" fmla="*/ 792125 h 4169735"/>
              <a:gd name="connsiteX72" fmla="*/ 1158948 w 2319669"/>
              <a:gd name="connsiteY72" fmla="*/ 770860 h 4169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2319669" h="4169735">
                <a:moveTo>
                  <a:pt x="1158948" y="770860"/>
                </a:moveTo>
                <a:cubicBezTo>
                  <a:pt x="1181985" y="693774"/>
                  <a:pt x="1205023" y="616688"/>
                  <a:pt x="1233376" y="558209"/>
                </a:cubicBezTo>
                <a:cubicBezTo>
                  <a:pt x="1261730" y="499730"/>
                  <a:pt x="1298943" y="460744"/>
                  <a:pt x="1329069" y="419986"/>
                </a:cubicBezTo>
                <a:cubicBezTo>
                  <a:pt x="1359195" y="379228"/>
                  <a:pt x="1387549" y="354418"/>
                  <a:pt x="1414130" y="313660"/>
                </a:cubicBezTo>
                <a:cubicBezTo>
                  <a:pt x="1440711" y="272902"/>
                  <a:pt x="1465521" y="221511"/>
                  <a:pt x="1488558" y="175437"/>
                </a:cubicBezTo>
                <a:cubicBezTo>
                  <a:pt x="1511595" y="129363"/>
                  <a:pt x="1525772" y="63795"/>
                  <a:pt x="1552353" y="37214"/>
                </a:cubicBezTo>
                <a:cubicBezTo>
                  <a:pt x="1578934" y="10633"/>
                  <a:pt x="1610832" y="0"/>
                  <a:pt x="1648046" y="15949"/>
                </a:cubicBezTo>
                <a:cubicBezTo>
                  <a:pt x="1685260" y="31898"/>
                  <a:pt x="1729563" y="77972"/>
                  <a:pt x="1775637" y="132907"/>
                </a:cubicBezTo>
                <a:cubicBezTo>
                  <a:pt x="1821711" y="187842"/>
                  <a:pt x="1878419" y="269358"/>
                  <a:pt x="1924493" y="345558"/>
                </a:cubicBezTo>
                <a:cubicBezTo>
                  <a:pt x="1970567" y="421758"/>
                  <a:pt x="2020185" y="524540"/>
                  <a:pt x="2052083" y="590107"/>
                </a:cubicBezTo>
                <a:cubicBezTo>
                  <a:pt x="2083981" y="655674"/>
                  <a:pt x="2085753" y="707065"/>
                  <a:pt x="2115879" y="738963"/>
                </a:cubicBezTo>
                <a:cubicBezTo>
                  <a:pt x="2146005" y="770861"/>
                  <a:pt x="2204484" y="770861"/>
                  <a:pt x="2232837" y="781493"/>
                </a:cubicBezTo>
                <a:cubicBezTo>
                  <a:pt x="2261191" y="792126"/>
                  <a:pt x="2286000" y="785037"/>
                  <a:pt x="2286000" y="802758"/>
                </a:cubicBezTo>
                <a:cubicBezTo>
                  <a:pt x="2286000" y="820479"/>
                  <a:pt x="2250558" y="863009"/>
                  <a:pt x="2232837" y="887818"/>
                </a:cubicBezTo>
                <a:cubicBezTo>
                  <a:pt x="2215116" y="912627"/>
                  <a:pt x="2174358" y="928577"/>
                  <a:pt x="2179674" y="951614"/>
                </a:cubicBezTo>
                <a:cubicBezTo>
                  <a:pt x="2184990" y="974651"/>
                  <a:pt x="2245242" y="1001233"/>
                  <a:pt x="2264735" y="1026042"/>
                </a:cubicBezTo>
                <a:cubicBezTo>
                  <a:pt x="2284228" y="1050851"/>
                  <a:pt x="2298404" y="1075661"/>
                  <a:pt x="2296632" y="1100470"/>
                </a:cubicBezTo>
                <a:cubicBezTo>
                  <a:pt x="2294860" y="1125279"/>
                  <a:pt x="2270051" y="1146544"/>
                  <a:pt x="2254102" y="1174897"/>
                </a:cubicBezTo>
                <a:cubicBezTo>
                  <a:pt x="2238153" y="1203250"/>
                  <a:pt x="2209799" y="1233376"/>
                  <a:pt x="2200939" y="1270590"/>
                </a:cubicBezTo>
                <a:cubicBezTo>
                  <a:pt x="2192079" y="1307804"/>
                  <a:pt x="2188534" y="1362739"/>
                  <a:pt x="2200939" y="1398181"/>
                </a:cubicBezTo>
                <a:cubicBezTo>
                  <a:pt x="2213344" y="1433623"/>
                  <a:pt x="2255874" y="1449572"/>
                  <a:pt x="2275367" y="1483242"/>
                </a:cubicBezTo>
                <a:cubicBezTo>
                  <a:pt x="2294860" y="1516912"/>
                  <a:pt x="2316125" y="1573619"/>
                  <a:pt x="2317897" y="1600200"/>
                </a:cubicBezTo>
                <a:cubicBezTo>
                  <a:pt x="2319669" y="1626781"/>
                  <a:pt x="2310809" y="1637414"/>
                  <a:pt x="2286000" y="1642730"/>
                </a:cubicBezTo>
                <a:cubicBezTo>
                  <a:pt x="2261191" y="1648046"/>
                  <a:pt x="2193850" y="1625009"/>
                  <a:pt x="2169041" y="1632097"/>
                </a:cubicBezTo>
                <a:cubicBezTo>
                  <a:pt x="2144232" y="1639185"/>
                  <a:pt x="2128284" y="1646274"/>
                  <a:pt x="2137144" y="1685260"/>
                </a:cubicBezTo>
                <a:cubicBezTo>
                  <a:pt x="2146004" y="1724246"/>
                  <a:pt x="2208027" y="1800447"/>
                  <a:pt x="2222204" y="1866014"/>
                </a:cubicBezTo>
                <a:cubicBezTo>
                  <a:pt x="2236381" y="1931581"/>
                  <a:pt x="2245241" y="2009554"/>
                  <a:pt x="2222204" y="2078665"/>
                </a:cubicBezTo>
                <a:cubicBezTo>
                  <a:pt x="2199167" y="2147776"/>
                  <a:pt x="2158409" y="2213345"/>
                  <a:pt x="2083981" y="2280684"/>
                </a:cubicBezTo>
                <a:cubicBezTo>
                  <a:pt x="2009553" y="2348023"/>
                  <a:pt x="1830572" y="2410046"/>
                  <a:pt x="1775637" y="2482702"/>
                </a:cubicBezTo>
                <a:cubicBezTo>
                  <a:pt x="1720702" y="2555358"/>
                  <a:pt x="1761460" y="2633330"/>
                  <a:pt x="1754372" y="2716618"/>
                </a:cubicBezTo>
                <a:cubicBezTo>
                  <a:pt x="1747284" y="2799906"/>
                  <a:pt x="1749056" y="2920409"/>
                  <a:pt x="1733107" y="2982432"/>
                </a:cubicBezTo>
                <a:cubicBezTo>
                  <a:pt x="1717158" y="3044455"/>
                  <a:pt x="1704754" y="3055088"/>
                  <a:pt x="1658679" y="3088758"/>
                </a:cubicBezTo>
                <a:cubicBezTo>
                  <a:pt x="1612605" y="3122428"/>
                  <a:pt x="1497418" y="3117112"/>
                  <a:pt x="1456660" y="3184451"/>
                </a:cubicBezTo>
                <a:cubicBezTo>
                  <a:pt x="1415902" y="3251791"/>
                  <a:pt x="1426535" y="3390014"/>
                  <a:pt x="1414130" y="3492795"/>
                </a:cubicBezTo>
                <a:cubicBezTo>
                  <a:pt x="1401725" y="3595576"/>
                  <a:pt x="1399953" y="3717851"/>
                  <a:pt x="1382232" y="3801139"/>
                </a:cubicBezTo>
                <a:cubicBezTo>
                  <a:pt x="1364511" y="3884427"/>
                  <a:pt x="1334385" y="3934046"/>
                  <a:pt x="1307804" y="3992525"/>
                </a:cubicBezTo>
                <a:cubicBezTo>
                  <a:pt x="1281223" y="4051004"/>
                  <a:pt x="1258186" y="4169735"/>
                  <a:pt x="1222744" y="4152014"/>
                </a:cubicBezTo>
                <a:cubicBezTo>
                  <a:pt x="1187302" y="4134293"/>
                  <a:pt x="1139455" y="3967716"/>
                  <a:pt x="1095153" y="3886200"/>
                </a:cubicBezTo>
                <a:cubicBezTo>
                  <a:pt x="1050851" y="3804684"/>
                  <a:pt x="983511" y="3758609"/>
                  <a:pt x="956930" y="3662916"/>
                </a:cubicBezTo>
                <a:cubicBezTo>
                  <a:pt x="930349" y="3567223"/>
                  <a:pt x="944525" y="3430772"/>
                  <a:pt x="935665" y="3312042"/>
                </a:cubicBezTo>
                <a:cubicBezTo>
                  <a:pt x="926805" y="3193312"/>
                  <a:pt x="917944" y="3044456"/>
                  <a:pt x="903767" y="2950535"/>
                </a:cubicBezTo>
                <a:cubicBezTo>
                  <a:pt x="889590" y="2856614"/>
                  <a:pt x="873641" y="2803451"/>
                  <a:pt x="850604" y="2748516"/>
                </a:cubicBezTo>
                <a:cubicBezTo>
                  <a:pt x="827567" y="2693581"/>
                  <a:pt x="802758" y="2636874"/>
                  <a:pt x="765544" y="2620925"/>
                </a:cubicBezTo>
                <a:cubicBezTo>
                  <a:pt x="728330" y="2604976"/>
                  <a:pt x="662763" y="2629786"/>
                  <a:pt x="627321" y="2652823"/>
                </a:cubicBezTo>
                <a:cubicBezTo>
                  <a:pt x="591879" y="2675860"/>
                  <a:pt x="581246" y="2743200"/>
                  <a:pt x="552893" y="2759149"/>
                </a:cubicBezTo>
                <a:cubicBezTo>
                  <a:pt x="524540" y="2775098"/>
                  <a:pt x="490870" y="2762693"/>
                  <a:pt x="457200" y="2748516"/>
                </a:cubicBezTo>
                <a:cubicBezTo>
                  <a:pt x="423530" y="2734339"/>
                  <a:pt x="370367" y="2702441"/>
                  <a:pt x="350874" y="2674088"/>
                </a:cubicBezTo>
                <a:cubicBezTo>
                  <a:pt x="331381" y="2645735"/>
                  <a:pt x="331381" y="2613837"/>
                  <a:pt x="340241" y="2578395"/>
                </a:cubicBezTo>
                <a:cubicBezTo>
                  <a:pt x="349101" y="2542953"/>
                  <a:pt x="402265" y="2500423"/>
                  <a:pt x="404037" y="2461437"/>
                </a:cubicBezTo>
                <a:cubicBezTo>
                  <a:pt x="405809" y="2422451"/>
                  <a:pt x="386316" y="2378149"/>
                  <a:pt x="350874" y="2344479"/>
                </a:cubicBezTo>
                <a:cubicBezTo>
                  <a:pt x="315432" y="2310809"/>
                  <a:pt x="246321" y="2298404"/>
                  <a:pt x="191386" y="2259418"/>
                </a:cubicBezTo>
                <a:cubicBezTo>
                  <a:pt x="136451" y="2220432"/>
                  <a:pt x="42530" y="2163726"/>
                  <a:pt x="21265" y="2110563"/>
                </a:cubicBezTo>
                <a:cubicBezTo>
                  <a:pt x="0" y="2057400"/>
                  <a:pt x="14177" y="1979428"/>
                  <a:pt x="63795" y="1940442"/>
                </a:cubicBezTo>
                <a:cubicBezTo>
                  <a:pt x="113413" y="1901456"/>
                  <a:pt x="248092" y="1899683"/>
                  <a:pt x="318976" y="1876646"/>
                </a:cubicBezTo>
                <a:cubicBezTo>
                  <a:pt x="389860" y="1853609"/>
                  <a:pt x="450111" y="1835888"/>
                  <a:pt x="489097" y="1802218"/>
                </a:cubicBezTo>
                <a:cubicBezTo>
                  <a:pt x="528083" y="1768548"/>
                  <a:pt x="552893" y="1674628"/>
                  <a:pt x="552893" y="1674628"/>
                </a:cubicBezTo>
                <a:cubicBezTo>
                  <a:pt x="574158" y="1632098"/>
                  <a:pt x="584790" y="1580707"/>
                  <a:pt x="616688" y="1547037"/>
                </a:cubicBezTo>
                <a:cubicBezTo>
                  <a:pt x="648586" y="1513367"/>
                  <a:pt x="699977" y="1479697"/>
                  <a:pt x="744279" y="1472609"/>
                </a:cubicBezTo>
                <a:cubicBezTo>
                  <a:pt x="788581" y="1465521"/>
                  <a:pt x="882502" y="1504507"/>
                  <a:pt x="882502" y="1504507"/>
                </a:cubicBezTo>
                <a:cubicBezTo>
                  <a:pt x="933893" y="1516912"/>
                  <a:pt x="999460" y="1536405"/>
                  <a:pt x="1052623" y="1547037"/>
                </a:cubicBezTo>
                <a:cubicBezTo>
                  <a:pt x="1105786" y="1557670"/>
                  <a:pt x="1173126" y="1584251"/>
                  <a:pt x="1201479" y="1568302"/>
                </a:cubicBezTo>
                <a:cubicBezTo>
                  <a:pt x="1229832" y="1552353"/>
                  <a:pt x="1222744" y="1481469"/>
                  <a:pt x="1222744" y="1451344"/>
                </a:cubicBezTo>
                <a:cubicBezTo>
                  <a:pt x="1222744" y="1421219"/>
                  <a:pt x="1219200" y="1408814"/>
                  <a:pt x="1201479" y="1387549"/>
                </a:cubicBezTo>
                <a:cubicBezTo>
                  <a:pt x="1183758" y="1366284"/>
                  <a:pt x="1134139" y="1345018"/>
                  <a:pt x="1116418" y="1323753"/>
                </a:cubicBezTo>
                <a:cubicBezTo>
                  <a:pt x="1098697" y="1302488"/>
                  <a:pt x="1089837" y="1281223"/>
                  <a:pt x="1095153" y="1259958"/>
                </a:cubicBezTo>
                <a:cubicBezTo>
                  <a:pt x="1100469" y="1238693"/>
                  <a:pt x="1119962" y="1217428"/>
                  <a:pt x="1148316" y="1196163"/>
                </a:cubicBezTo>
                <a:cubicBezTo>
                  <a:pt x="1176670" y="1174898"/>
                  <a:pt x="1231604" y="1166037"/>
                  <a:pt x="1265274" y="1132367"/>
                </a:cubicBezTo>
                <a:cubicBezTo>
                  <a:pt x="1298944" y="1098697"/>
                  <a:pt x="1327298" y="1038446"/>
                  <a:pt x="1350335" y="994144"/>
                </a:cubicBezTo>
                <a:cubicBezTo>
                  <a:pt x="1373372" y="949842"/>
                  <a:pt x="1394637" y="896679"/>
                  <a:pt x="1403497" y="866553"/>
                </a:cubicBezTo>
                <a:cubicBezTo>
                  <a:pt x="1412357" y="836427"/>
                  <a:pt x="1417674" y="825795"/>
                  <a:pt x="1403497" y="813390"/>
                </a:cubicBezTo>
                <a:cubicBezTo>
                  <a:pt x="1389320" y="800985"/>
                  <a:pt x="1341474" y="795669"/>
                  <a:pt x="1318437" y="792125"/>
                </a:cubicBezTo>
                <a:cubicBezTo>
                  <a:pt x="1295400" y="788581"/>
                  <a:pt x="1265274" y="792125"/>
                  <a:pt x="1265274" y="792125"/>
                </a:cubicBezTo>
                <a:lnTo>
                  <a:pt x="1158948" y="770860"/>
                </a:lnTo>
                <a:close/>
              </a:path>
            </a:pathLst>
          </a:custGeom>
          <a:solidFill>
            <a:schemeClr val="accent3">
              <a:lumMod val="75000"/>
              <a:alpha val="32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pPr algn="ctr"/>
            <a:endParaRPr lang="pt-BR"/>
          </a:p>
        </p:txBody>
      </p:sp>
      <p:pic>
        <p:nvPicPr>
          <p:cNvPr id="43" name="Imagem 42" descr="fpoli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452320" y="4725144"/>
            <a:ext cx="738515" cy="1441229"/>
          </a:xfrm>
          <a:prstGeom prst="rect">
            <a:avLst/>
          </a:prstGeom>
        </p:spPr>
      </p:pic>
      <p:cxnSp>
        <p:nvCxnSpPr>
          <p:cNvPr id="44" name="Conector reto 43"/>
          <p:cNvCxnSpPr/>
          <p:nvPr/>
        </p:nvCxnSpPr>
        <p:spPr>
          <a:xfrm flipH="1">
            <a:off x="6948262" y="5373213"/>
            <a:ext cx="7920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aixaDeTexto 44"/>
          <p:cNvSpPr txBox="1"/>
          <p:nvPr/>
        </p:nvSpPr>
        <p:spPr>
          <a:xfrm>
            <a:off x="6876252" y="5085183"/>
            <a:ext cx="864096" cy="327550"/>
          </a:xfrm>
          <a:prstGeom prst="rect">
            <a:avLst/>
          </a:prstGeom>
          <a:noFill/>
        </p:spPr>
        <p:txBody>
          <a:bodyPr wrap="square" lIns="95782" tIns="47891" rIns="95782" bIns="47891" rtlCol="0">
            <a:spAutoFit/>
          </a:bodyPr>
          <a:lstStyle/>
          <a:p>
            <a:r>
              <a:rPr lang="pt-BR" sz="1500" dirty="0" smtClean="0"/>
              <a:t>Centro</a:t>
            </a:r>
            <a:endParaRPr lang="pt-BR" sz="1500" dirty="0"/>
          </a:p>
        </p:txBody>
      </p:sp>
      <p:cxnSp>
        <p:nvCxnSpPr>
          <p:cNvPr id="46" name="Conector reto 45"/>
          <p:cNvCxnSpPr/>
          <p:nvPr/>
        </p:nvCxnSpPr>
        <p:spPr>
          <a:xfrm>
            <a:off x="7884366" y="5373213"/>
            <a:ext cx="7920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aixaDeTexto 46"/>
          <p:cNvSpPr txBox="1"/>
          <p:nvPr/>
        </p:nvSpPr>
        <p:spPr>
          <a:xfrm>
            <a:off x="8100388" y="5085183"/>
            <a:ext cx="864096" cy="327550"/>
          </a:xfrm>
          <a:prstGeom prst="rect">
            <a:avLst/>
          </a:prstGeom>
          <a:noFill/>
        </p:spPr>
        <p:txBody>
          <a:bodyPr wrap="square" lIns="95782" tIns="47891" rIns="95782" bIns="47891" rtlCol="0">
            <a:spAutoFit/>
          </a:bodyPr>
          <a:lstStyle/>
          <a:p>
            <a:r>
              <a:rPr lang="pt-BR" sz="1500" dirty="0" smtClean="0"/>
              <a:t>Leste</a:t>
            </a:r>
            <a:endParaRPr lang="pt-BR" sz="1500" dirty="0"/>
          </a:p>
        </p:txBody>
      </p:sp>
      <p:sp>
        <p:nvSpPr>
          <p:cNvPr id="48" name="Retângulo 47"/>
          <p:cNvSpPr/>
          <p:nvPr/>
        </p:nvSpPr>
        <p:spPr>
          <a:xfrm>
            <a:off x="179512" y="1484784"/>
            <a:ext cx="1944216" cy="573778"/>
          </a:xfrm>
          <a:prstGeom prst="rect">
            <a:avLst/>
          </a:prstGeom>
          <a:solidFill>
            <a:srgbClr val="FFDB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pPr algn="ctr"/>
            <a:endParaRPr lang="pt-BR"/>
          </a:p>
        </p:txBody>
      </p:sp>
      <p:sp>
        <p:nvSpPr>
          <p:cNvPr id="49" name="CaixaDeTexto 48"/>
          <p:cNvSpPr txBox="1"/>
          <p:nvPr/>
        </p:nvSpPr>
        <p:spPr>
          <a:xfrm>
            <a:off x="179512" y="1556792"/>
            <a:ext cx="2016224" cy="389105"/>
          </a:xfrm>
          <a:prstGeom prst="rect">
            <a:avLst/>
          </a:prstGeom>
          <a:noFill/>
        </p:spPr>
        <p:txBody>
          <a:bodyPr wrap="square" lIns="95782" tIns="47891" rIns="95782" bIns="47891" rtlCol="0">
            <a:spAutoFit/>
          </a:bodyPr>
          <a:lstStyle/>
          <a:p>
            <a:r>
              <a:rPr lang="pt-BR" b="1" dirty="0" smtClean="0"/>
              <a:t>REGIÃO CENTRAL</a:t>
            </a:r>
          </a:p>
        </p:txBody>
      </p:sp>
      <p:sp>
        <p:nvSpPr>
          <p:cNvPr id="50" name="Retângulo 49"/>
          <p:cNvSpPr/>
          <p:nvPr/>
        </p:nvSpPr>
        <p:spPr>
          <a:xfrm>
            <a:off x="7308304" y="2204864"/>
            <a:ext cx="1584176" cy="573778"/>
          </a:xfrm>
          <a:prstGeom prst="rect">
            <a:avLst/>
          </a:prstGeom>
          <a:solidFill>
            <a:srgbClr val="FFDB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pPr algn="ctr"/>
            <a:endParaRPr lang="pt-BR"/>
          </a:p>
        </p:txBody>
      </p:sp>
      <p:sp>
        <p:nvSpPr>
          <p:cNvPr id="51" name="CaixaDeTexto 50"/>
          <p:cNvSpPr txBox="1"/>
          <p:nvPr/>
        </p:nvSpPr>
        <p:spPr>
          <a:xfrm>
            <a:off x="7308304" y="2276872"/>
            <a:ext cx="1656184" cy="389105"/>
          </a:xfrm>
          <a:prstGeom prst="rect">
            <a:avLst/>
          </a:prstGeom>
          <a:noFill/>
        </p:spPr>
        <p:txBody>
          <a:bodyPr wrap="square" lIns="95782" tIns="47891" rIns="95782" bIns="47891" rtlCol="0">
            <a:spAutoFit/>
          </a:bodyPr>
          <a:lstStyle/>
          <a:p>
            <a:r>
              <a:rPr lang="pt-BR" b="1" dirty="0" smtClean="0"/>
              <a:t>REGIÃO LESTE</a:t>
            </a:r>
          </a:p>
        </p:txBody>
      </p:sp>
    </p:spTree>
    <p:extLst>
      <p:ext uri="{BB962C8B-B14F-4D97-AF65-F5344CB8AC3E}">
        <p14:creationId xmlns:p14="http://schemas.microsoft.com/office/powerpoint/2010/main" val="212173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 descr="LOGO 1 OFICIAL Conferência Habitação (3).png"/>
          <p:cNvPicPr>
            <a:picLocks noChangeAspect="1"/>
          </p:cNvPicPr>
          <p:nvPr/>
        </p:nvPicPr>
        <p:blipFill>
          <a:blip r:embed="rId2" cstate="print"/>
          <a:srcRect l="25857" t="55556" r="29772" b="33333"/>
          <a:stretch>
            <a:fillRect/>
          </a:stretch>
        </p:blipFill>
        <p:spPr>
          <a:xfrm>
            <a:off x="0" y="0"/>
            <a:ext cx="9144000" cy="1412776"/>
          </a:xfrm>
          <a:prstGeom prst="rect">
            <a:avLst/>
          </a:prstGeom>
          <a:ln>
            <a:noFill/>
          </a:ln>
        </p:spPr>
      </p:pic>
      <p:sp>
        <p:nvSpPr>
          <p:cNvPr id="17" name="CaixaDeTexto 16"/>
          <p:cNvSpPr txBox="1"/>
          <p:nvPr/>
        </p:nvSpPr>
        <p:spPr>
          <a:xfrm>
            <a:off x="539553" y="260650"/>
            <a:ext cx="8136904" cy="48143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lIns="95782" tIns="47891" rIns="95782" bIns="47891" rtlCol="0">
            <a:spAutoFit/>
          </a:bodyPr>
          <a:lstStyle/>
          <a:p>
            <a:pPr algn="ctr"/>
            <a:r>
              <a:rPr lang="pt-BR" sz="2500" b="1" dirty="0" smtClean="0"/>
              <a:t>DIAGNÓSTICO – CENÁRIO ATUAL</a:t>
            </a:r>
            <a:endParaRPr lang="pt-BR" sz="2500" b="1" dirty="0"/>
          </a:p>
        </p:txBody>
      </p:sp>
      <p:pic>
        <p:nvPicPr>
          <p:cNvPr id="18" name="Imagem 17" descr="LOGO 1 OFICIAL Conferência Habitação (3).png"/>
          <p:cNvPicPr>
            <a:picLocks noChangeAspect="1"/>
          </p:cNvPicPr>
          <p:nvPr/>
        </p:nvPicPr>
        <p:blipFill>
          <a:blip r:embed="rId3" cstate="print"/>
          <a:srcRect l="6061" r="6061" b="37941"/>
          <a:stretch>
            <a:fillRect/>
          </a:stretch>
        </p:blipFill>
        <p:spPr>
          <a:xfrm>
            <a:off x="1835697" y="6335245"/>
            <a:ext cx="720080" cy="406129"/>
          </a:xfrm>
          <a:prstGeom prst="rect">
            <a:avLst/>
          </a:prstGeom>
        </p:spPr>
      </p:pic>
      <p:pic>
        <p:nvPicPr>
          <p:cNvPr id="23" name="Imagem 22" descr="Logo Infraestrutura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6387718"/>
            <a:ext cx="1296144" cy="353655"/>
          </a:xfrm>
          <a:prstGeom prst="rect">
            <a:avLst/>
          </a:prstGeom>
        </p:spPr>
      </p:pic>
      <p:sp>
        <p:nvSpPr>
          <p:cNvPr id="25" name="CaixaDeTexto 24"/>
          <p:cNvSpPr txBox="1"/>
          <p:nvPr/>
        </p:nvSpPr>
        <p:spPr>
          <a:xfrm>
            <a:off x="3851921" y="6309319"/>
            <a:ext cx="4896544" cy="435272"/>
          </a:xfrm>
          <a:prstGeom prst="rect">
            <a:avLst/>
          </a:prstGeom>
          <a:noFill/>
        </p:spPr>
        <p:txBody>
          <a:bodyPr wrap="square" lIns="95782" tIns="47891" rIns="95782" bIns="47891" rtlCol="0">
            <a:spAutoFit/>
          </a:bodyPr>
          <a:lstStyle/>
          <a:p>
            <a:pPr algn="r"/>
            <a:r>
              <a:rPr lang="pt-BR" sz="1100" dirty="0" smtClean="0"/>
              <a:t>1ª Conferência Municipal de Habitação de Interesse Social</a:t>
            </a:r>
            <a:endParaRPr lang="pt-BR" sz="1100" dirty="0"/>
          </a:p>
          <a:p>
            <a:pPr algn="r"/>
            <a:r>
              <a:rPr lang="pt-BR" sz="1100" dirty="0" smtClean="0"/>
              <a:t>Habitação e o direito à cidade no debate em  Florianópolis</a:t>
            </a:r>
            <a:endParaRPr lang="pt-BR" sz="1100" dirty="0"/>
          </a:p>
        </p:txBody>
      </p:sp>
      <p:cxnSp>
        <p:nvCxnSpPr>
          <p:cNvPr id="26" name="Conector reto 25"/>
          <p:cNvCxnSpPr/>
          <p:nvPr/>
        </p:nvCxnSpPr>
        <p:spPr>
          <a:xfrm>
            <a:off x="179512" y="6237312"/>
            <a:ext cx="86409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1979718" y="836717"/>
            <a:ext cx="5593177" cy="573771"/>
          </a:xfrm>
          <a:prstGeom prst="rect">
            <a:avLst/>
          </a:prstGeom>
          <a:noFill/>
        </p:spPr>
        <p:txBody>
          <a:bodyPr lIns="95782" tIns="47891" rIns="95782" bIns="4789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3100" b="1" cap="all" dirty="0" smtClean="0">
                <a:ln w="0">
                  <a:noFill/>
                </a:ln>
                <a:solidFill>
                  <a:schemeClr val="bg1"/>
                </a:solidFill>
                <a:latin typeface="Swis721 Cn BT" pitchFamily="34" charset="0"/>
              </a:rPr>
              <a:t>Áreas de interesse social</a:t>
            </a:r>
            <a:endParaRPr lang="pt-BR" sz="3100" b="1" cap="all" dirty="0">
              <a:ln w="0">
                <a:noFill/>
              </a:ln>
              <a:solidFill>
                <a:schemeClr val="bg1"/>
              </a:solidFill>
              <a:latin typeface="Swis721 Cn BT" pitchFamily="34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467544" y="2708920"/>
            <a:ext cx="2664296" cy="3536120"/>
          </a:xfrm>
          <a:prstGeom prst="rect">
            <a:avLst/>
          </a:prstGeom>
          <a:noFill/>
        </p:spPr>
        <p:txBody>
          <a:bodyPr wrap="square" lIns="95782" tIns="47891" rIns="95782" bIns="4789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100" b="1" dirty="0" smtClean="0"/>
              <a:t>Morro do Flamengo</a:t>
            </a:r>
          </a:p>
          <a:p>
            <a:pPr>
              <a:lnSpc>
                <a:spcPct val="150000"/>
              </a:lnSpc>
            </a:pPr>
            <a:r>
              <a:rPr lang="pt-BR" sz="1100" b="1" dirty="0" smtClean="0"/>
              <a:t>Nossa Senhora da Glória</a:t>
            </a:r>
          </a:p>
          <a:p>
            <a:pPr>
              <a:lnSpc>
                <a:spcPct val="150000"/>
              </a:lnSpc>
            </a:pPr>
            <a:r>
              <a:rPr lang="pt-BR" sz="1100" b="1" dirty="0" smtClean="0"/>
              <a:t>Nossa Senhora do Rosário </a:t>
            </a:r>
          </a:p>
          <a:p>
            <a:pPr>
              <a:lnSpc>
                <a:spcPct val="150000"/>
              </a:lnSpc>
            </a:pPr>
            <a:r>
              <a:rPr lang="pt-BR" sz="1100" b="1" dirty="0" smtClean="0"/>
              <a:t>Nova Esperança</a:t>
            </a:r>
          </a:p>
          <a:p>
            <a:pPr>
              <a:lnSpc>
                <a:spcPct val="150000"/>
              </a:lnSpc>
            </a:pPr>
            <a:r>
              <a:rPr lang="pt-BR" sz="1100" b="1" dirty="0" smtClean="0"/>
              <a:t>Nova Jerusalém</a:t>
            </a:r>
          </a:p>
          <a:p>
            <a:pPr>
              <a:lnSpc>
                <a:spcPct val="150000"/>
              </a:lnSpc>
            </a:pPr>
            <a:r>
              <a:rPr lang="pt-BR" sz="1100" b="1" dirty="0" smtClean="0"/>
              <a:t>Novo Horizonte</a:t>
            </a:r>
          </a:p>
          <a:p>
            <a:pPr>
              <a:lnSpc>
                <a:spcPct val="150000"/>
              </a:lnSpc>
            </a:pPr>
            <a:r>
              <a:rPr lang="pt-BR" sz="1100" b="1" dirty="0" smtClean="0"/>
              <a:t>PC3</a:t>
            </a:r>
          </a:p>
          <a:p>
            <a:pPr>
              <a:lnSpc>
                <a:spcPct val="150000"/>
              </a:lnSpc>
            </a:pPr>
            <a:r>
              <a:rPr lang="pt-BR" sz="1100" b="1" dirty="0" smtClean="0"/>
              <a:t>Ponta do Leal</a:t>
            </a:r>
          </a:p>
          <a:p>
            <a:pPr>
              <a:lnSpc>
                <a:spcPct val="150000"/>
              </a:lnSpc>
            </a:pPr>
            <a:r>
              <a:rPr lang="pt-BR" sz="1100" b="1" dirty="0" smtClean="0"/>
              <a:t>Santa Terezinha I</a:t>
            </a:r>
          </a:p>
          <a:p>
            <a:pPr>
              <a:lnSpc>
                <a:spcPct val="150000"/>
              </a:lnSpc>
            </a:pPr>
            <a:r>
              <a:rPr lang="pt-BR" sz="1100" b="1" dirty="0" smtClean="0"/>
              <a:t>Santa Terezinha II</a:t>
            </a:r>
          </a:p>
          <a:p>
            <a:pPr>
              <a:lnSpc>
                <a:spcPct val="150000"/>
              </a:lnSpc>
            </a:pPr>
            <a:endParaRPr lang="pt-BR" sz="1300" b="1" dirty="0" smtClean="0"/>
          </a:p>
          <a:p>
            <a:pPr>
              <a:lnSpc>
                <a:spcPct val="150000"/>
              </a:lnSpc>
            </a:pPr>
            <a:endParaRPr lang="pt-BR" sz="1300" b="1" dirty="0" smtClean="0"/>
          </a:p>
          <a:p>
            <a:pPr>
              <a:lnSpc>
                <a:spcPct val="150000"/>
              </a:lnSpc>
            </a:pPr>
            <a:endParaRPr lang="pt-BR" sz="1300" b="1" dirty="0" smtClean="0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81" y="1484788"/>
            <a:ext cx="3516673" cy="473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etângulo 29"/>
          <p:cNvSpPr/>
          <p:nvPr/>
        </p:nvSpPr>
        <p:spPr>
          <a:xfrm>
            <a:off x="2267744" y="2708920"/>
            <a:ext cx="4572000" cy="2889790"/>
          </a:xfrm>
          <a:prstGeom prst="rect">
            <a:avLst/>
          </a:prstGeom>
        </p:spPr>
        <p:txBody>
          <a:bodyPr lIns="95782" tIns="47891" rIns="95782" bIns="47891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100" b="1" dirty="0" smtClean="0"/>
              <a:t>Vila </a:t>
            </a:r>
            <a:r>
              <a:rPr lang="pt-BR" sz="1100" b="1" dirty="0"/>
              <a:t>Aparecida I</a:t>
            </a:r>
          </a:p>
          <a:p>
            <a:pPr>
              <a:lnSpc>
                <a:spcPct val="150000"/>
              </a:lnSpc>
            </a:pPr>
            <a:r>
              <a:rPr lang="pt-BR" sz="1100" b="1" dirty="0" smtClean="0"/>
              <a:t>Vila </a:t>
            </a:r>
            <a:r>
              <a:rPr lang="pt-BR" sz="1100" b="1" dirty="0"/>
              <a:t>Aparecida </a:t>
            </a:r>
            <a:r>
              <a:rPr lang="pt-BR" sz="1100" b="1" dirty="0" smtClean="0"/>
              <a:t>II</a:t>
            </a:r>
          </a:p>
          <a:p>
            <a:pPr>
              <a:lnSpc>
                <a:spcPct val="150000"/>
              </a:lnSpc>
            </a:pPr>
            <a:r>
              <a:rPr lang="pt-BR" sz="1100" b="1" dirty="0" smtClean="0"/>
              <a:t>Arranha Céu</a:t>
            </a:r>
          </a:p>
          <a:p>
            <a:pPr>
              <a:lnSpc>
                <a:spcPct val="150000"/>
              </a:lnSpc>
            </a:pPr>
            <a:r>
              <a:rPr lang="pt-BR" sz="1100" b="1" dirty="0" smtClean="0"/>
              <a:t>CCI</a:t>
            </a:r>
          </a:p>
          <a:p>
            <a:pPr>
              <a:lnSpc>
                <a:spcPct val="150000"/>
              </a:lnSpc>
            </a:pPr>
            <a:r>
              <a:rPr lang="pt-BR" sz="1100" b="1" dirty="0" smtClean="0"/>
              <a:t>Chico Mendes</a:t>
            </a:r>
          </a:p>
          <a:p>
            <a:pPr>
              <a:lnSpc>
                <a:spcPct val="150000"/>
              </a:lnSpc>
            </a:pPr>
            <a:r>
              <a:rPr lang="pt-BR" sz="1100" b="1" dirty="0" smtClean="0"/>
              <a:t>Jardim  Ilha Continente</a:t>
            </a:r>
          </a:p>
          <a:p>
            <a:pPr>
              <a:lnSpc>
                <a:spcPct val="150000"/>
              </a:lnSpc>
            </a:pPr>
            <a:r>
              <a:rPr lang="pt-BR" sz="1100" b="1" dirty="0" smtClean="0"/>
              <a:t>Mac </a:t>
            </a:r>
            <a:r>
              <a:rPr lang="pt-BR" sz="1100" b="1" dirty="0" err="1" smtClean="0"/>
              <a:t>Laren</a:t>
            </a:r>
            <a:endParaRPr lang="pt-BR" sz="1100" b="1" dirty="0" smtClean="0"/>
          </a:p>
          <a:p>
            <a:pPr>
              <a:lnSpc>
                <a:spcPct val="150000"/>
              </a:lnSpc>
            </a:pPr>
            <a:r>
              <a:rPr lang="pt-BR" sz="1100" b="1" dirty="0" smtClean="0"/>
              <a:t>Monte Cristo</a:t>
            </a:r>
          </a:p>
          <a:p>
            <a:pPr>
              <a:lnSpc>
                <a:spcPct val="150000"/>
              </a:lnSpc>
            </a:pPr>
            <a:r>
              <a:rPr lang="pt-BR" sz="1100" b="1" dirty="0" smtClean="0"/>
              <a:t>Morro da Caixa I</a:t>
            </a:r>
          </a:p>
          <a:p>
            <a:pPr>
              <a:lnSpc>
                <a:spcPct val="150000"/>
              </a:lnSpc>
            </a:pPr>
            <a:r>
              <a:rPr lang="pt-BR" sz="1100" b="1" dirty="0" smtClean="0"/>
              <a:t>Morro da Caixa II</a:t>
            </a:r>
          </a:p>
          <a:p>
            <a:pPr>
              <a:lnSpc>
                <a:spcPct val="150000"/>
              </a:lnSpc>
            </a:pPr>
            <a:endParaRPr lang="pt-BR" sz="1100" b="1" dirty="0"/>
          </a:p>
        </p:txBody>
      </p:sp>
      <p:sp>
        <p:nvSpPr>
          <p:cNvPr id="31" name="Forma livre 30"/>
          <p:cNvSpPr/>
          <p:nvPr/>
        </p:nvSpPr>
        <p:spPr>
          <a:xfrm>
            <a:off x="4499994" y="1484787"/>
            <a:ext cx="3207488" cy="4494027"/>
          </a:xfrm>
          <a:custGeom>
            <a:avLst/>
            <a:gdLst>
              <a:gd name="connsiteX0" fmla="*/ 54935 w 3207488"/>
              <a:gd name="connsiteY0" fmla="*/ 37214 h 4494027"/>
              <a:gd name="connsiteX1" fmla="*/ 373912 w 3207488"/>
              <a:gd name="connsiteY1" fmla="*/ 430618 h 4494027"/>
              <a:gd name="connsiteX2" fmla="*/ 1118191 w 3207488"/>
              <a:gd name="connsiteY2" fmla="*/ 834655 h 4494027"/>
              <a:gd name="connsiteX3" fmla="*/ 1947531 w 3207488"/>
              <a:gd name="connsiteY3" fmla="*/ 1036674 h 4494027"/>
              <a:gd name="connsiteX4" fmla="*/ 2617382 w 3207488"/>
              <a:gd name="connsiteY4" fmla="*/ 1238693 h 4494027"/>
              <a:gd name="connsiteX5" fmla="*/ 2425996 w 3207488"/>
              <a:gd name="connsiteY5" fmla="*/ 1430079 h 4494027"/>
              <a:gd name="connsiteX6" fmla="*/ 2362200 w 3207488"/>
              <a:gd name="connsiteY6" fmla="*/ 1653362 h 4494027"/>
              <a:gd name="connsiteX7" fmla="*/ 2830033 w 3207488"/>
              <a:gd name="connsiteY7" fmla="*/ 2216888 h 4494027"/>
              <a:gd name="connsiteX8" fmla="*/ 3159642 w 3207488"/>
              <a:gd name="connsiteY8" fmla="*/ 2514600 h 4494027"/>
              <a:gd name="connsiteX9" fmla="*/ 3117112 w 3207488"/>
              <a:gd name="connsiteY9" fmla="*/ 2695353 h 4494027"/>
              <a:gd name="connsiteX10" fmla="*/ 2893828 w 3207488"/>
              <a:gd name="connsiteY10" fmla="*/ 2961167 h 4494027"/>
              <a:gd name="connsiteX11" fmla="*/ 2713075 w 3207488"/>
              <a:gd name="connsiteY11" fmla="*/ 3120655 h 4494027"/>
              <a:gd name="connsiteX12" fmla="*/ 2628014 w 3207488"/>
              <a:gd name="connsiteY12" fmla="*/ 3269511 h 4494027"/>
              <a:gd name="connsiteX13" fmla="*/ 2723707 w 3207488"/>
              <a:gd name="connsiteY13" fmla="*/ 3343939 h 4494027"/>
              <a:gd name="connsiteX14" fmla="*/ 2787503 w 3207488"/>
              <a:gd name="connsiteY14" fmla="*/ 3418367 h 4494027"/>
              <a:gd name="connsiteX15" fmla="*/ 2681177 w 3207488"/>
              <a:gd name="connsiteY15" fmla="*/ 3503428 h 4494027"/>
              <a:gd name="connsiteX16" fmla="*/ 2585484 w 3207488"/>
              <a:gd name="connsiteY16" fmla="*/ 3609753 h 4494027"/>
              <a:gd name="connsiteX17" fmla="*/ 2574852 w 3207488"/>
              <a:gd name="connsiteY17" fmla="*/ 3726711 h 4494027"/>
              <a:gd name="connsiteX18" fmla="*/ 2542954 w 3207488"/>
              <a:gd name="connsiteY18" fmla="*/ 3854302 h 4494027"/>
              <a:gd name="connsiteX19" fmla="*/ 2394098 w 3207488"/>
              <a:gd name="connsiteY19" fmla="*/ 3822404 h 4494027"/>
              <a:gd name="connsiteX20" fmla="*/ 2181447 w 3207488"/>
              <a:gd name="connsiteY20" fmla="*/ 3864935 h 4494027"/>
              <a:gd name="connsiteX21" fmla="*/ 2000694 w 3207488"/>
              <a:gd name="connsiteY21" fmla="*/ 3981893 h 4494027"/>
              <a:gd name="connsiteX22" fmla="*/ 1819940 w 3207488"/>
              <a:gd name="connsiteY22" fmla="*/ 4120116 h 4494027"/>
              <a:gd name="connsiteX23" fmla="*/ 1830573 w 3207488"/>
              <a:gd name="connsiteY23" fmla="*/ 4311502 h 4494027"/>
              <a:gd name="connsiteX24" fmla="*/ 1724247 w 3207488"/>
              <a:gd name="connsiteY24" fmla="*/ 4470990 h 4494027"/>
              <a:gd name="connsiteX25" fmla="*/ 1596656 w 3207488"/>
              <a:gd name="connsiteY25" fmla="*/ 4449725 h 4494027"/>
              <a:gd name="connsiteX26" fmla="*/ 1532861 w 3207488"/>
              <a:gd name="connsiteY26" fmla="*/ 4268972 h 4494027"/>
              <a:gd name="connsiteX27" fmla="*/ 1320210 w 3207488"/>
              <a:gd name="connsiteY27" fmla="*/ 4322135 h 4494027"/>
              <a:gd name="connsiteX28" fmla="*/ 1181987 w 3207488"/>
              <a:gd name="connsiteY28" fmla="*/ 4279604 h 4494027"/>
              <a:gd name="connsiteX29" fmla="*/ 1001233 w 3207488"/>
              <a:gd name="connsiteY29" fmla="*/ 4237074 h 4494027"/>
              <a:gd name="connsiteX30" fmla="*/ 894907 w 3207488"/>
              <a:gd name="connsiteY30" fmla="*/ 4130748 h 4494027"/>
              <a:gd name="connsiteX31" fmla="*/ 937438 w 3207488"/>
              <a:gd name="connsiteY31" fmla="*/ 3992525 h 4494027"/>
              <a:gd name="connsiteX32" fmla="*/ 969335 w 3207488"/>
              <a:gd name="connsiteY32" fmla="*/ 3960628 h 4494027"/>
              <a:gd name="connsiteX33" fmla="*/ 926805 w 3207488"/>
              <a:gd name="connsiteY33" fmla="*/ 3875567 h 4494027"/>
              <a:gd name="connsiteX34" fmla="*/ 873642 w 3207488"/>
              <a:gd name="connsiteY34" fmla="*/ 3833037 h 4494027"/>
              <a:gd name="connsiteX35" fmla="*/ 937438 w 3207488"/>
              <a:gd name="connsiteY35" fmla="*/ 3747976 h 4494027"/>
              <a:gd name="connsiteX36" fmla="*/ 1001233 w 3207488"/>
              <a:gd name="connsiteY36" fmla="*/ 3694814 h 4494027"/>
              <a:gd name="connsiteX37" fmla="*/ 1075661 w 3207488"/>
              <a:gd name="connsiteY37" fmla="*/ 3599121 h 4494027"/>
              <a:gd name="connsiteX38" fmla="*/ 1033131 w 3207488"/>
              <a:gd name="connsiteY38" fmla="*/ 3524693 h 4494027"/>
              <a:gd name="connsiteX39" fmla="*/ 1022498 w 3207488"/>
              <a:gd name="connsiteY39" fmla="*/ 3429000 h 4494027"/>
              <a:gd name="connsiteX40" fmla="*/ 969335 w 3207488"/>
              <a:gd name="connsiteY40" fmla="*/ 3280144 h 4494027"/>
              <a:gd name="connsiteX41" fmla="*/ 926805 w 3207488"/>
              <a:gd name="connsiteY41" fmla="*/ 3152553 h 4494027"/>
              <a:gd name="connsiteX42" fmla="*/ 820480 w 3207488"/>
              <a:gd name="connsiteY42" fmla="*/ 3110023 h 4494027"/>
              <a:gd name="connsiteX43" fmla="*/ 746052 w 3207488"/>
              <a:gd name="connsiteY43" fmla="*/ 3173818 h 4494027"/>
              <a:gd name="connsiteX44" fmla="*/ 660991 w 3207488"/>
              <a:gd name="connsiteY44" fmla="*/ 3258879 h 4494027"/>
              <a:gd name="connsiteX45" fmla="*/ 629094 w 3207488"/>
              <a:gd name="connsiteY45" fmla="*/ 3173818 h 4494027"/>
              <a:gd name="connsiteX46" fmla="*/ 586563 w 3207488"/>
              <a:gd name="connsiteY46" fmla="*/ 3067493 h 4494027"/>
              <a:gd name="connsiteX47" fmla="*/ 522768 w 3207488"/>
              <a:gd name="connsiteY47" fmla="*/ 3035595 h 4494027"/>
              <a:gd name="connsiteX48" fmla="*/ 320749 w 3207488"/>
              <a:gd name="connsiteY48" fmla="*/ 3067493 h 4494027"/>
              <a:gd name="connsiteX49" fmla="*/ 278219 w 3207488"/>
              <a:gd name="connsiteY49" fmla="*/ 3035595 h 4494027"/>
              <a:gd name="connsiteX50" fmla="*/ 193159 w 3207488"/>
              <a:gd name="connsiteY50" fmla="*/ 3024962 h 4494027"/>
              <a:gd name="connsiteX51" fmla="*/ 108098 w 3207488"/>
              <a:gd name="connsiteY51" fmla="*/ 3014330 h 4494027"/>
              <a:gd name="connsiteX52" fmla="*/ 97466 w 3207488"/>
              <a:gd name="connsiteY52" fmla="*/ 2918637 h 4494027"/>
              <a:gd name="connsiteX53" fmla="*/ 97466 w 3207488"/>
              <a:gd name="connsiteY53" fmla="*/ 2355111 h 4494027"/>
              <a:gd name="connsiteX54" fmla="*/ 54935 w 3207488"/>
              <a:gd name="connsiteY54" fmla="*/ 930348 h 4494027"/>
              <a:gd name="connsiteX55" fmla="*/ 44303 w 3207488"/>
              <a:gd name="connsiteY55" fmla="*/ 207335 h 4494027"/>
              <a:gd name="connsiteX56" fmla="*/ 54935 w 3207488"/>
              <a:gd name="connsiteY56" fmla="*/ 37214 h 4494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3207488" h="4494027">
                <a:moveTo>
                  <a:pt x="54935" y="37214"/>
                </a:moveTo>
                <a:cubicBezTo>
                  <a:pt x="109870" y="74428"/>
                  <a:pt x="196703" y="297711"/>
                  <a:pt x="373912" y="430618"/>
                </a:cubicBezTo>
                <a:cubicBezTo>
                  <a:pt x="551121" y="563525"/>
                  <a:pt x="855921" y="733646"/>
                  <a:pt x="1118191" y="834655"/>
                </a:cubicBezTo>
                <a:cubicBezTo>
                  <a:pt x="1380461" y="935664"/>
                  <a:pt x="1697666" y="969334"/>
                  <a:pt x="1947531" y="1036674"/>
                </a:cubicBezTo>
                <a:cubicBezTo>
                  <a:pt x="2197396" y="1104014"/>
                  <a:pt x="2537638" y="1173126"/>
                  <a:pt x="2617382" y="1238693"/>
                </a:cubicBezTo>
                <a:cubicBezTo>
                  <a:pt x="2697126" y="1304260"/>
                  <a:pt x="2468526" y="1360968"/>
                  <a:pt x="2425996" y="1430079"/>
                </a:cubicBezTo>
                <a:cubicBezTo>
                  <a:pt x="2383466" y="1499190"/>
                  <a:pt x="2294861" y="1522227"/>
                  <a:pt x="2362200" y="1653362"/>
                </a:cubicBezTo>
                <a:cubicBezTo>
                  <a:pt x="2429539" y="1784497"/>
                  <a:pt x="2697126" y="2073348"/>
                  <a:pt x="2830033" y="2216888"/>
                </a:cubicBezTo>
                <a:cubicBezTo>
                  <a:pt x="2962940" y="2360428"/>
                  <a:pt x="3111796" y="2434856"/>
                  <a:pt x="3159642" y="2514600"/>
                </a:cubicBezTo>
                <a:cubicBezTo>
                  <a:pt x="3207488" y="2594344"/>
                  <a:pt x="3161414" y="2620925"/>
                  <a:pt x="3117112" y="2695353"/>
                </a:cubicBezTo>
                <a:cubicBezTo>
                  <a:pt x="3072810" y="2769781"/>
                  <a:pt x="2961167" y="2890283"/>
                  <a:pt x="2893828" y="2961167"/>
                </a:cubicBezTo>
                <a:cubicBezTo>
                  <a:pt x="2826489" y="3032051"/>
                  <a:pt x="2757377" y="3069264"/>
                  <a:pt x="2713075" y="3120655"/>
                </a:cubicBezTo>
                <a:cubicBezTo>
                  <a:pt x="2668773" y="3172046"/>
                  <a:pt x="2626242" y="3232297"/>
                  <a:pt x="2628014" y="3269511"/>
                </a:cubicBezTo>
                <a:cubicBezTo>
                  <a:pt x="2629786" y="3306725"/>
                  <a:pt x="2697125" y="3319130"/>
                  <a:pt x="2723707" y="3343939"/>
                </a:cubicBezTo>
                <a:cubicBezTo>
                  <a:pt x="2750289" y="3368748"/>
                  <a:pt x="2794591" y="3391786"/>
                  <a:pt x="2787503" y="3418367"/>
                </a:cubicBezTo>
                <a:cubicBezTo>
                  <a:pt x="2780415" y="3444949"/>
                  <a:pt x="2714847" y="3471530"/>
                  <a:pt x="2681177" y="3503428"/>
                </a:cubicBezTo>
                <a:cubicBezTo>
                  <a:pt x="2647507" y="3535326"/>
                  <a:pt x="2603205" y="3572539"/>
                  <a:pt x="2585484" y="3609753"/>
                </a:cubicBezTo>
                <a:cubicBezTo>
                  <a:pt x="2567763" y="3646967"/>
                  <a:pt x="2581940" y="3685953"/>
                  <a:pt x="2574852" y="3726711"/>
                </a:cubicBezTo>
                <a:cubicBezTo>
                  <a:pt x="2567764" y="3767469"/>
                  <a:pt x="2573080" y="3838353"/>
                  <a:pt x="2542954" y="3854302"/>
                </a:cubicBezTo>
                <a:cubicBezTo>
                  <a:pt x="2512828" y="3870251"/>
                  <a:pt x="2454349" y="3820632"/>
                  <a:pt x="2394098" y="3822404"/>
                </a:cubicBezTo>
                <a:cubicBezTo>
                  <a:pt x="2333847" y="3824176"/>
                  <a:pt x="2247014" y="3838354"/>
                  <a:pt x="2181447" y="3864935"/>
                </a:cubicBezTo>
                <a:cubicBezTo>
                  <a:pt x="2115880" y="3891516"/>
                  <a:pt x="2060945" y="3939363"/>
                  <a:pt x="2000694" y="3981893"/>
                </a:cubicBezTo>
                <a:cubicBezTo>
                  <a:pt x="1940443" y="4024423"/>
                  <a:pt x="1848294" y="4065181"/>
                  <a:pt x="1819940" y="4120116"/>
                </a:cubicBezTo>
                <a:cubicBezTo>
                  <a:pt x="1791587" y="4175051"/>
                  <a:pt x="1846522" y="4253023"/>
                  <a:pt x="1830573" y="4311502"/>
                </a:cubicBezTo>
                <a:cubicBezTo>
                  <a:pt x="1814624" y="4369981"/>
                  <a:pt x="1763233" y="4447953"/>
                  <a:pt x="1724247" y="4470990"/>
                </a:cubicBezTo>
                <a:cubicBezTo>
                  <a:pt x="1685261" y="4494027"/>
                  <a:pt x="1628554" y="4483395"/>
                  <a:pt x="1596656" y="4449725"/>
                </a:cubicBezTo>
                <a:cubicBezTo>
                  <a:pt x="1564758" y="4416055"/>
                  <a:pt x="1578935" y="4290237"/>
                  <a:pt x="1532861" y="4268972"/>
                </a:cubicBezTo>
                <a:cubicBezTo>
                  <a:pt x="1486787" y="4247707"/>
                  <a:pt x="1378689" y="4320363"/>
                  <a:pt x="1320210" y="4322135"/>
                </a:cubicBezTo>
                <a:cubicBezTo>
                  <a:pt x="1261731" y="4323907"/>
                  <a:pt x="1235150" y="4293781"/>
                  <a:pt x="1181987" y="4279604"/>
                </a:cubicBezTo>
                <a:cubicBezTo>
                  <a:pt x="1128824" y="4265427"/>
                  <a:pt x="1049080" y="4261883"/>
                  <a:pt x="1001233" y="4237074"/>
                </a:cubicBezTo>
                <a:cubicBezTo>
                  <a:pt x="953386" y="4212265"/>
                  <a:pt x="905539" y="4171506"/>
                  <a:pt x="894907" y="4130748"/>
                </a:cubicBezTo>
                <a:cubicBezTo>
                  <a:pt x="884275" y="4089990"/>
                  <a:pt x="925033" y="4020878"/>
                  <a:pt x="937438" y="3992525"/>
                </a:cubicBezTo>
                <a:cubicBezTo>
                  <a:pt x="949843" y="3964172"/>
                  <a:pt x="971107" y="3980121"/>
                  <a:pt x="969335" y="3960628"/>
                </a:cubicBezTo>
                <a:cubicBezTo>
                  <a:pt x="967563" y="3941135"/>
                  <a:pt x="942754" y="3896832"/>
                  <a:pt x="926805" y="3875567"/>
                </a:cubicBezTo>
                <a:cubicBezTo>
                  <a:pt x="910856" y="3854302"/>
                  <a:pt x="871870" y="3854302"/>
                  <a:pt x="873642" y="3833037"/>
                </a:cubicBezTo>
                <a:cubicBezTo>
                  <a:pt x="875414" y="3811772"/>
                  <a:pt x="916173" y="3771013"/>
                  <a:pt x="937438" y="3747976"/>
                </a:cubicBezTo>
                <a:cubicBezTo>
                  <a:pt x="958703" y="3724939"/>
                  <a:pt x="978196" y="3719623"/>
                  <a:pt x="1001233" y="3694814"/>
                </a:cubicBezTo>
                <a:cubicBezTo>
                  <a:pt x="1024270" y="3670005"/>
                  <a:pt x="1070345" y="3627475"/>
                  <a:pt x="1075661" y="3599121"/>
                </a:cubicBezTo>
                <a:cubicBezTo>
                  <a:pt x="1080977" y="3570767"/>
                  <a:pt x="1041992" y="3553047"/>
                  <a:pt x="1033131" y="3524693"/>
                </a:cubicBezTo>
                <a:cubicBezTo>
                  <a:pt x="1024271" y="3496340"/>
                  <a:pt x="1033131" y="3469758"/>
                  <a:pt x="1022498" y="3429000"/>
                </a:cubicBezTo>
                <a:cubicBezTo>
                  <a:pt x="1011865" y="3388242"/>
                  <a:pt x="985284" y="3326219"/>
                  <a:pt x="969335" y="3280144"/>
                </a:cubicBezTo>
                <a:cubicBezTo>
                  <a:pt x="953386" y="3234070"/>
                  <a:pt x="951614" y="3180906"/>
                  <a:pt x="926805" y="3152553"/>
                </a:cubicBezTo>
                <a:cubicBezTo>
                  <a:pt x="901996" y="3124200"/>
                  <a:pt x="850606" y="3106479"/>
                  <a:pt x="820480" y="3110023"/>
                </a:cubicBezTo>
                <a:cubicBezTo>
                  <a:pt x="790355" y="3113567"/>
                  <a:pt x="772634" y="3149009"/>
                  <a:pt x="746052" y="3173818"/>
                </a:cubicBezTo>
                <a:cubicBezTo>
                  <a:pt x="719470" y="3198627"/>
                  <a:pt x="680484" y="3258879"/>
                  <a:pt x="660991" y="3258879"/>
                </a:cubicBezTo>
                <a:cubicBezTo>
                  <a:pt x="641498" y="3258879"/>
                  <a:pt x="641499" y="3205716"/>
                  <a:pt x="629094" y="3173818"/>
                </a:cubicBezTo>
                <a:cubicBezTo>
                  <a:pt x="616689" y="3141920"/>
                  <a:pt x="604284" y="3090530"/>
                  <a:pt x="586563" y="3067493"/>
                </a:cubicBezTo>
                <a:cubicBezTo>
                  <a:pt x="568842" y="3044456"/>
                  <a:pt x="567070" y="3035595"/>
                  <a:pt x="522768" y="3035595"/>
                </a:cubicBezTo>
                <a:cubicBezTo>
                  <a:pt x="478466" y="3035595"/>
                  <a:pt x="361507" y="3067493"/>
                  <a:pt x="320749" y="3067493"/>
                </a:cubicBezTo>
                <a:cubicBezTo>
                  <a:pt x="279991" y="3067493"/>
                  <a:pt x="299484" y="3042683"/>
                  <a:pt x="278219" y="3035595"/>
                </a:cubicBezTo>
                <a:cubicBezTo>
                  <a:pt x="256954" y="3028507"/>
                  <a:pt x="193159" y="3024962"/>
                  <a:pt x="193159" y="3024962"/>
                </a:cubicBezTo>
                <a:cubicBezTo>
                  <a:pt x="164806" y="3021418"/>
                  <a:pt x="124047" y="3032051"/>
                  <a:pt x="108098" y="3014330"/>
                </a:cubicBezTo>
                <a:cubicBezTo>
                  <a:pt x="92149" y="2996609"/>
                  <a:pt x="99238" y="3028507"/>
                  <a:pt x="97466" y="2918637"/>
                </a:cubicBezTo>
                <a:cubicBezTo>
                  <a:pt x="95694" y="2808767"/>
                  <a:pt x="104554" y="2686492"/>
                  <a:pt x="97466" y="2355111"/>
                </a:cubicBezTo>
                <a:cubicBezTo>
                  <a:pt x="90378" y="2023730"/>
                  <a:pt x="63796" y="1288311"/>
                  <a:pt x="54935" y="930348"/>
                </a:cubicBezTo>
                <a:cubicBezTo>
                  <a:pt x="46074" y="572385"/>
                  <a:pt x="42531" y="354419"/>
                  <a:pt x="44303" y="207335"/>
                </a:cubicBezTo>
                <a:cubicBezTo>
                  <a:pt x="46075" y="60251"/>
                  <a:pt x="0" y="0"/>
                  <a:pt x="54935" y="37214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pPr algn="ctr"/>
            <a:endParaRPr lang="pt-BR"/>
          </a:p>
        </p:txBody>
      </p:sp>
      <p:pic>
        <p:nvPicPr>
          <p:cNvPr id="32" name="Imagem 31" descr="fpoli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72404" y="4653140"/>
            <a:ext cx="738515" cy="1441229"/>
          </a:xfrm>
          <a:prstGeom prst="rect">
            <a:avLst/>
          </a:prstGeom>
        </p:spPr>
      </p:pic>
      <p:sp>
        <p:nvSpPr>
          <p:cNvPr id="33" name="CaixaDeTexto 32"/>
          <p:cNvSpPr txBox="1"/>
          <p:nvPr/>
        </p:nvSpPr>
        <p:spPr>
          <a:xfrm>
            <a:off x="7236297" y="5013178"/>
            <a:ext cx="1224136" cy="327550"/>
          </a:xfrm>
          <a:prstGeom prst="rect">
            <a:avLst/>
          </a:prstGeom>
          <a:noFill/>
        </p:spPr>
        <p:txBody>
          <a:bodyPr wrap="square" lIns="95782" tIns="47891" rIns="95782" bIns="47891" rtlCol="0">
            <a:spAutoFit/>
          </a:bodyPr>
          <a:lstStyle/>
          <a:p>
            <a:r>
              <a:rPr lang="pt-BR" sz="1500" dirty="0" smtClean="0"/>
              <a:t>Continente</a:t>
            </a:r>
            <a:endParaRPr lang="pt-BR" sz="1500" dirty="0"/>
          </a:p>
        </p:txBody>
      </p:sp>
      <p:cxnSp>
        <p:nvCxnSpPr>
          <p:cNvPr id="35" name="Conector reto 34"/>
          <p:cNvCxnSpPr/>
          <p:nvPr/>
        </p:nvCxnSpPr>
        <p:spPr>
          <a:xfrm flipH="1">
            <a:off x="7308304" y="5301208"/>
            <a:ext cx="9361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ângulo 35"/>
          <p:cNvSpPr/>
          <p:nvPr/>
        </p:nvSpPr>
        <p:spPr>
          <a:xfrm>
            <a:off x="683568" y="1628800"/>
            <a:ext cx="2376264" cy="573778"/>
          </a:xfrm>
          <a:prstGeom prst="rect">
            <a:avLst/>
          </a:prstGeom>
          <a:solidFill>
            <a:srgbClr val="FFDB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pPr algn="ctr"/>
            <a:endParaRPr lang="pt-BR"/>
          </a:p>
        </p:txBody>
      </p:sp>
      <p:sp>
        <p:nvSpPr>
          <p:cNvPr id="37" name="CaixaDeTexto 36"/>
          <p:cNvSpPr txBox="1"/>
          <p:nvPr/>
        </p:nvSpPr>
        <p:spPr>
          <a:xfrm>
            <a:off x="683568" y="1700808"/>
            <a:ext cx="3096344" cy="389105"/>
          </a:xfrm>
          <a:prstGeom prst="rect">
            <a:avLst/>
          </a:prstGeom>
          <a:noFill/>
        </p:spPr>
        <p:txBody>
          <a:bodyPr wrap="square" lIns="95782" tIns="47891" rIns="95782" bIns="47891" rtlCol="0">
            <a:spAutoFit/>
          </a:bodyPr>
          <a:lstStyle/>
          <a:p>
            <a:r>
              <a:rPr lang="pt-BR" b="1" dirty="0" smtClean="0"/>
              <a:t>REGIÃO CONTINENTAL</a:t>
            </a:r>
          </a:p>
        </p:txBody>
      </p:sp>
    </p:spTree>
    <p:extLst>
      <p:ext uri="{BB962C8B-B14F-4D97-AF65-F5344CB8AC3E}">
        <p14:creationId xmlns:p14="http://schemas.microsoft.com/office/powerpoint/2010/main" val="50451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2" t="52765" r="36861" b="503"/>
          <a:stretch>
            <a:fillRect/>
          </a:stretch>
        </p:blipFill>
        <p:spPr bwMode="auto">
          <a:xfrm>
            <a:off x="4895529" y="116632"/>
            <a:ext cx="4248472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1" t="10448" r="47567" b="8955"/>
          <a:stretch>
            <a:fillRect/>
          </a:stretch>
        </p:blipFill>
        <p:spPr bwMode="auto">
          <a:xfrm>
            <a:off x="5471593" y="2348880"/>
            <a:ext cx="2880320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Imagem 23" descr="LOGO 1 OFICIAL Conferência Habitação (3).png"/>
          <p:cNvPicPr>
            <a:picLocks noChangeAspect="1"/>
          </p:cNvPicPr>
          <p:nvPr/>
        </p:nvPicPr>
        <p:blipFill>
          <a:blip r:embed="rId4" cstate="print"/>
          <a:srcRect l="25857" t="55556" r="29772" b="33333"/>
          <a:stretch>
            <a:fillRect/>
          </a:stretch>
        </p:blipFill>
        <p:spPr>
          <a:xfrm>
            <a:off x="1" y="0"/>
            <a:ext cx="5292080" cy="1412776"/>
          </a:xfrm>
          <a:prstGeom prst="rect">
            <a:avLst/>
          </a:prstGeom>
          <a:ln>
            <a:noFill/>
          </a:ln>
        </p:spPr>
      </p:pic>
      <p:sp>
        <p:nvSpPr>
          <p:cNvPr id="25" name="CaixaDeTexto 24"/>
          <p:cNvSpPr txBox="1"/>
          <p:nvPr/>
        </p:nvSpPr>
        <p:spPr>
          <a:xfrm>
            <a:off x="539552" y="116632"/>
            <a:ext cx="4320480" cy="86615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lIns="95782" tIns="47891" rIns="95782" bIns="47891" rtlCol="0">
            <a:spAutoFit/>
          </a:bodyPr>
          <a:lstStyle/>
          <a:p>
            <a:pPr algn="ctr"/>
            <a:r>
              <a:rPr lang="pt-BR" sz="2500" b="1" dirty="0" smtClean="0"/>
              <a:t>DIAGNÓSTICO – CENÁRIO ATUAL</a:t>
            </a:r>
            <a:endParaRPr lang="pt-BR" sz="2500" b="1" dirty="0"/>
          </a:p>
        </p:txBody>
      </p:sp>
      <p:pic>
        <p:nvPicPr>
          <p:cNvPr id="26" name="Imagem 25" descr="LOGO 1 OFICIAL Conferência Habitação (3).png"/>
          <p:cNvPicPr>
            <a:picLocks noChangeAspect="1"/>
          </p:cNvPicPr>
          <p:nvPr/>
        </p:nvPicPr>
        <p:blipFill>
          <a:blip r:embed="rId5" cstate="print"/>
          <a:srcRect l="6061" r="6061" b="37941"/>
          <a:stretch>
            <a:fillRect/>
          </a:stretch>
        </p:blipFill>
        <p:spPr>
          <a:xfrm>
            <a:off x="1835697" y="6335245"/>
            <a:ext cx="720080" cy="406129"/>
          </a:xfrm>
          <a:prstGeom prst="rect">
            <a:avLst/>
          </a:prstGeom>
        </p:spPr>
      </p:pic>
      <p:pic>
        <p:nvPicPr>
          <p:cNvPr id="27" name="Imagem 26" descr="Logo Infraestrutura 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6387718"/>
            <a:ext cx="1296144" cy="353655"/>
          </a:xfrm>
          <a:prstGeom prst="rect">
            <a:avLst/>
          </a:prstGeom>
        </p:spPr>
      </p:pic>
      <p:sp>
        <p:nvSpPr>
          <p:cNvPr id="28" name="CaixaDeTexto 27"/>
          <p:cNvSpPr txBox="1"/>
          <p:nvPr/>
        </p:nvSpPr>
        <p:spPr>
          <a:xfrm>
            <a:off x="3851921" y="6309319"/>
            <a:ext cx="4896544" cy="435272"/>
          </a:xfrm>
          <a:prstGeom prst="rect">
            <a:avLst/>
          </a:prstGeom>
          <a:noFill/>
        </p:spPr>
        <p:txBody>
          <a:bodyPr wrap="square" lIns="95782" tIns="47891" rIns="95782" bIns="47891" rtlCol="0">
            <a:spAutoFit/>
          </a:bodyPr>
          <a:lstStyle/>
          <a:p>
            <a:pPr algn="r"/>
            <a:r>
              <a:rPr lang="pt-BR" sz="1100" dirty="0" smtClean="0"/>
              <a:t>1ª Conferência Municipal de Habitação de Interesse Social</a:t>
            </a:r>
            <a:endParaRPr lang="pt-BR" sz="1100" dirty="0"/>
          </a:p>
          <a:p>
            <a:pPr algn="r"/>
            <a:r>
              <a:rPr lang="pt-BR" sz="1100" dirty="0" smtClean="0"/>
              <a:t>Habitação e o direito à cidade no debate em  Florianópolis</a:t>
            </a:r>
            <a:endParaRPr lang="pt-BR" sz="1100" dirty="0"/>
          </a:p>
        </p:txBody>
      </p:sp>
      <p:cxnSp>
        <p:nvCxnSpPr>
          <p:cNvPr id="29" name="Conector reto 28"/>
          <p:cNvCxnSpPr/>
          <p:nvPr/>
        </p:nvCxnSpPr>
        <p:spPr>
          <a:xfrm>
            <a:off x="179512" y="6237312"/>
            <a:ext cx="86409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ixaDeTexto 29"/>
          <p:cNvSpPr txBox="1"/>
          <p:nvPr/>
        </p:nvSpPr>
        <p:spPr>
          <a:xfrm>
            <a:off x="107504" y="980728"/>
            <a:ext cx="5112568" cy="404494"/>
          </a:xfrm>
          <a:prstGeom prst="rect">
            <a:avLst/>
          </a:prstGeom>
          <a:noFill/>
        </p:spPr>
        <p:txBody>
          <a:bodyPr wrap="square" lIns="95782" tIns="47891" rIns="95782" bIns="4789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2000" b="1" cap="all" dirty="0" smtClean="0">
                <a:ln w="0">
                  <a:noFill/>
                </a:ln>
                <a:solidFill>
                  <a:schemeClr val="bg1"/>
                </a:solidFill>
                <a:latin typeface="Swis721 Cn BT" pitchFamily="34" charset="0"/>
              </a:rPr>
              <a:t>Áreas de interesse social</a:t>
            </a:r>
            <a:endParaRPr lang="pt-BR" sz="2000" b="1" cap="all" dirty="0">
              <a:ln w="0">
                <a:noFill/>
              </a:ln>
              <a:solidFill>
                <a:schemeClr val="bg1"/>
              </a:solidFill>
              <a:latin typeface="Swis721 Cn BT" pitchFamily="34" charset="0"/>
            </a:endParaRPr>
          </a:p>
        </p:txBody>
      </p:sp>
      <p:sp>
        <p:nvSpPr>
          <p:cNvPr id="31" name="Retângulo 30"/>
          <p:cNvSpPr/>
          <p:nvPr/>
        </p:nvSpPr>
        <p:spPr>
          <a:xfrm>
            <a:off x="611560" y="2276872"/>
            <a:ext cx="4572000" cy="1366296"/>
          </a:xfrm>
          <a:prstGeom prst="rect">
            <a:avLst/>
          </a:prstGeom>
        </p:spPr>
        <p:txBody>
          <a:bodyPr lIns="95782" tIns="47891" rIns="95782" bIns="47891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100" b="1" dirty="0" smtClean="0"/>
              <a:t>Areias do Campeche</a:t>
            </a:r>
          </a:p>
          <a:p>
            <a:pPr>
              <a:lnSpc>
                <a:spcPct val="150000"/>
              </a:lnSpc>
            </a:pPr>
            <a:r>
              <a:rPr lang="pt-BR" sz="1100" b="1" dirty="0" smtClean="0"/>
              <a:t>Rio das Pacas</a:t>
            </a:r>
          </a:p>
          <a:p>
            <a:pPr>
              <a:lnSpc>
                <a:spcPct val="150000"/>
              </a:lnSpc>
            </a:pPr>
            <a:r>
              <a:rPr lang="pt-BR" sz="1100" b="1" dirty="0" smtClean="0"/>
              <a:t>Tapera I</a:t>
            </a:r>
          </a:p>
          <a:p>
            <a:pPr>
              <a:lnSpc>
                <a:spcPct val="150000"/>
              </a:lnSpc>
            </a:pPr>
            <a:r>
              <a:rPr lang="pt-BR" sz="1100" b="1" dirty="0" smtClean="0"/>
              <a:t>Tapera II</a:t>
            </a:r>
          </a:p>
          <a:p>
            <a:pPr>
              <a:lnSpc>
                <a:spcPct val="150000"/>
              </a:lnSpc>
            </a:pPr>
            <a:r>
              <a:rPr lang="pt-BR" sz="1100" b="1" dirty="0" err="1" smtClean="0"/>
              <a:t>Panaia</a:t>
            </a:r>
            <a:endParaRPr lang="pt-BR" sz="1100" b="1" dirty="0" smtClean="0"/>
          </a:p>
        </p:txBody>
      </p:sp>
      <p:sp>
        <p:nvSpPr>
          <p:cNvPr id="32" name="Forma livre 31"/>
          <p:cNvSpPr/>
          <p:nvPr/>
        </p:nvSpPr>
        <p:spPr>
          <a:xfrm>
            <a:off x="5529735" y="256606"/>
            <a:ext cx="3135312" cy="5884863"/>
          </a:xfrm>
          <a:custGeom>
            <a:avLst/>
            <a:gdLst>
              <a:gd name="connsiteX0" fmla="*/ 3060700 w 3135312"/>
              <a:gd name="connsiteY0" fmla="*/ 481012 h 5884862"/>
              <a:gd name="connsiteX1" fmla="*/ 2517775 w 3135312"/>
              <a:gd name="connsiteY1" fmla="*/ 271462 h 5884862"/>
              <a:gd name="connsiteX2" fmla="*/ 2241550 w 3135312"/>
              <a:gd name="connsiteY2" fmla="*/ 52387 h 5884862"/>
              <a:gd name="connsiteX3" fmla="*/ 2070100 w 3135312"/>
              <a:gd name="connsiteY3" fmla="*/ 14287 h 5884862"/>
              <a:gd name="connsiteX4" fmla="*/ 1927225 w 3135312"/>
              <a:gd name="connsiteY4" fmla="*/ 138112 h 5884862"/>
              <a:gd name="connsiteX5" fmla="*/ 1879600 w 3135312"/>
              <a:gd name="connsiteY5" fmla="*/ 566737 h 5884862"/>
              <a:gd name="connsiteX6" fmla="*/ 1793875 w 3135312"/>
              <a:gd name="connsiteY6" fmla="*/ 881062 h 5884862"/>
              <a:gd name="connsiteX7" fmla="*/ 1660525 w 3135312"/>
              <a:gd name="connsiteY7" fmla="*/ 1100137 h 5884862"/>
              <a:gd name="connsiteX8" fmla="*/ 1612900 w 3135312"/>
              <a:gd name="connsiteY8" fmla="*/ 1052512 h 5884862"/>
              <a:gd name="connsiteX9" fmla="*/ 1555750 w 3135312"/>
              <a:gd name="connsiteY9" fmla="*/ 833437 h 5884862"/>
              <a:gd name="connsiteX10" fmla="*/ 1393825 w 3135312"/>
              <a:gd name="connsiteY10" fmla="*/ 538162 h 5884862"/>
              <a:gd name="connsiteX11" fmla="*/ 1184275 w 3135312"/>
              <a:gd name="connsiteY11" fmla="*/ 442912 h 5884862"/>
              <a:gd name="connsiteX12" fmla="*/ 955675 w 3135312"/>
              <a:gd name="connsiteY12" fmla="*/ 461962 h 5884862"/>
              <a:gd name="connsiteX13" fmla="*/ 688975 w 3135312"/>
              <a:gd name="connsiteY13" fmla="*/ 776287 h 5884862"/>
              <a:gd name="connsiteX14" fmla="*/ 441325 w 3135312"/>
              <a:gd name="connsiteY14" fmla="*/ 1176337 h 5884862"/>
              <a:gd name="connsiteX15" fmla="*/ 355600 w 3135312"/>
              <a:gd name="connsiteY15" fmla="*/ 1223962 h 5884862"/>
              <a:gd name="connsiteX16" fmla="*/ 441325 w 3135312"/>
              <a:gd name="connsiteY16" fmla="*/ 1338262 h 5884862"/>
              <a:gd name="connsiteX17" fmla="*/ 393700 w 3135312"/>
              <a:gd name="connsiteY17" fmla="*/ 1433512 h 5884862"/>
              <a:gd name="connsiteX18" fmla="*/ 374650 w 3135312"/>
              <a:gd name="connsiteY18" fmla="*/ 1624012 h 5884862"/>
              <a:gd name="connsiteX19" fmla="*/ 479425 w 3135312"/>
              <a:gd name="connsiteY19" fmla="*/ 1804987 h 5884862"/>
              <a:gd name="connsiteX20" fmla="*/ 660400 w 3135312"/>
              <a:gd name="connsiteY20" fmla="*/ 1814512 h 5884862"/>
              <a:gd name="connsiteX21" fmla="*/ 822325 w 3135312"/>
              <a:gd name="connsiteY21" fmla="*/ 1957387 h 5884862"/>
              <a:gd name="connsiteX22" fmla="*/ 708025 w 3135312"/>
              <a:gd name="connsiteY22" fmla="*/ 2100262 h 5884862"/>
              <a:gd name="connsiteX23" fmla="*/ 479425 w 3135312"/>
              <a:gd name="connsiteY23" fmla="*/ 2481262 h 5884862"/>
              <a:gd name="connsiteX24" fmla="*/ 479425 w 3135312"/>
              <a:gd name="connsiteY24" fmla="*/ 2900362 h 5884862"/>
              <a:gd name="connsiteX25" fmla="*/ 574675 w 3135312"/>
              <a:gd name="connsiteY25" fmla="*/ 3148012 h 5884862"/>
              <a:gd name="connsiteX26" fmla="*/ 555625 w 3135312"/>
              <a:gd name="connsiteY26" fmla="*/ 3309937 h 5884862"/>
              <a:gd name="connsiteX27" fmla="*/ 517525 w 3135312"/>
              <a:gd name="connsiteY27" fmla="*/ 3500437 h 5884862"/>
              <a:gd name="connsiteX28" fmla="*/ 346075 w 3135312"/>
              <a:gd name="connsiteY28" fmla="*/ 3633787 h 5884862"/>
              <a:gd name="connsiteX29" fmla="*/ 203200 w 3135312"/>
              <a:gd name="connsiteY29" fmla="*/ 3690937 h 5884862"/>
              <a:gd name="connsiteX30" fmla="*/ 12700 w 3135312"/>
              <a:gd name="connsiteY30" fmla="*/ 3738562 h 5884862"/>
              <a:gd name="connsiteX31" fmla="*/ 127000 w 3135312"/>
              <a:gd name="connsiteY31" fmla="*/ 3805237 h 5884862"/>
              <a:gd name="connsiteX32" fmla="*/ 203200 w 3135312"/>
              <a:gd name="connsiteY32" fmla="*/ 3871912 h 5884862"/>
              <a:gd name="connsiteX33" fmla="*/ 193675 w 3135312"/>
              <a:gd name="connsiteY33" fmla="*/ 4100512 h 5884862"/>
              <a:gd name="connsiteX34" fmla="*/ 250825 w 3135312"/>
              <a:gd name="connsiteY34" fmla="*/ 4357687 h 5884862"/>
              <a:gd name="connsiteX35" fmla="*/ 508000 w 3135312"/>
              <a:gd name="connsiteY35" fmla="*/ 4519612 h 5884862"/>
              <a:gd name="connsiteX36" fmla="*/ 546100 w 3135312"/>
              <a:gd name="connsiteY36" fmla="*/ 4633912 h 5884862"/>
              <a:gd name="connsiteX37" fmla="*/ 393700 w 3135312"/>
              <a:gd name="connsiteY37" fmla="*/ 4786312 h 5884862"/>
              <a:gd name="connsiteX38" fmla="*/ 431800 w 3135312"/>
              <a:gd name="connsiteY38" fmla="*/ 4938712 h 5884862"/>
              <a:gd name="connsiteX39" fmla="*/ 517525 w 3135312"/>
              <a:gd name="connsiteY39" fmla="*/ 5110162 h 5884862"/>
              <a:gd name="connsiteX40" fmla="*/ 527050 w 3135312"/>
              <a:gd name="connsiteY40" fmla="*/ 5243512 h 5884862"/>
              <a:gd name="connsiteX41" fmla="*/ 431800 w 3135312"/>
              <a:gd name="connsiteY41" fmla="*/ 5310187 h 5884862"/>
              <a:gd name="connsiteX42" fmla="*/ 365125 w 3135312"/>
              <a:gd name="connsiteY42" fmla="*/ 5491162 h 5884862"/>
              <a:gd name="connsiteX43" fmla="*/ 231775 w 3135312"/>
              <a:gd name="connsiteY43" fmla="*/ 5805487 h 5884862"/>
              <a:gd name="connsiteX44" fmla="*/ 288925 w 3135312"/>
              <a:gd name="connsiteY44" fmla="*/ 5843587 h 5884862"/>
              <a:gd name="connsiteX45" fmla="*/ 412750 w 3135312"/>
              <a:gd name="connsiteY45" fmla="*/ 5767387 h 5884862"/>
              <a:gd name="connsiteX46" fmla="*/ 479425 w 3135312"/>
              <a:gd name="connsiteY46" fmla="*/ 5824537 h 5884862"/>
              <a:gd name="connsiteX47" fmla="*/ 536575 w 3135312"/>
              <a:gd name="connsiteY47" fmla="*/ 5881687 h 5884862"/>
              <a:gd name="connsiteX48" fmla="*/ 641350 w 3135312"/>
              <a:gd name="connsiteY48" fmla="*/ 5805487 h 5884862"/>
              <a:gd name="connsiteX49" fmla="*/ 889000 w 3135312"/>
              <a:gd name="connsiteY49" fmla="*/ 5662612 h 5884862"/>
              <a:gd name="connsiteX50" fmla="*/ 946150 w 3135312"/>
              <a:gd name="connsiteY50" fmla="*/ 5472112 h 5884862"/>
              <a:gd name="connsiteX51" fmla="*/ 1050925 w 3135312"/>
              <a:gd name="connsiteY51" fmla="*/ 5224462 h 5884862"/>
              <a:gd name="connsiteX52" fmla="*/ 1108075 w 3135312"/>
              <a:gd name="connsiteY52" fmla="*/ 4986337 h 5884862"/>
              <a:gd name="connsiteX53" fmla="*/ 1089025 w 3135312"/>
              <a:gd name="connsiteY53" fmla="*/ 4852987 h 5884862"/>
              <a:gd name="connsiteX54" fmla="*/ 1146175 w 3135312"/>
              <a:gd name="connsiteY54" fmla="*/ 4814887 h 5884862"/>
              <a:gd name="connsiteX55" fmla="*/ 1174750 w 3135312"/>
              <a:gd name="connsiteY55" fmla="*/ 4672012 h 5884862"/>
              <a:gd name="connsiteX56" fmla="*/ 1403350 w 3135312"/>
              <a:gd name="connsiteY56" fmla="*/ 4405312 h 5884862"/>
              <a:gd name="connsiteX57" fmla="*/ 1689100 w 3135312"/>
              <a:gd name="connsiteY57" fmla="*/ 4300537 h 5884862"/>
              <a:gd name="connsiteX58" fmla="*/ 1889125 w 3135312"/>
              <a:gd name="connsiteY58" fmla="*/ 4367212 h 5884862"/>
              <a:gd name="connsiteX59" fmla="*/ 1879600 w 3135312"/>
              <a:gd name="connsiteY59" fmla="*/ 4557712 h 5884862"/>
              <a:gd name="connsiteX60" fmla="*/ 2070100 w 3135312"/>
              <a:gd name="connsiteY60" fmla="*/ 4672012 h 5884862"/>
              <a:gd name="connsiteX61" fmla="*/ 2327275 w 3135312"/>
              <a:gd name="connsiteY61" fmla="*/ 4586287 h 5884862"/>
              <a:gd name="connsiteX62" fmla="*/ 2470150 w 3135312"/>
              <a:gd name="connsiteY62" fmla="*/ 4433887 h 5884862"/>
              <a:gd name="connsiteX63" fmla="*/ 2441575 w 3135312"/>
              <a:gd name="connsiteY63" fmla="*/ 4329112 h 5884862"/>
              <a:gd name="connsiteX64" fmla="*/ 2365375 w 3135312"/>
              <a:gd name="connsiteY64" fmla="*/ 4195762 h 5884862"/>
              <a:gd name="connsiteX65" fmla="*/ 2432050 w 3135312"/>
              <a:gd name="connsiteY65" fmla="*/ 4052887 h 5884862"/>
              <a:gd name="connsiteX66" fmla="*/ 2508250 w 3135312"/>
              <a:gd name="connsiteY66" fmla="*/ 3995737 h 5884862"/>
              <a:gd name="connsiteX67" fmla="*/ 2641600 w 3135312"/>
              <a:gd name="connsiteY67" fmla="*/ 4014787 h 5884862"/>
              <a:gd name="connsiteX68" fmla="*/ 2632075 w 3135312"/>
              <a:gd name="connsiteY68" fmla="*/ 3919537 h 5884862"/>
              <a:gd name="connsiteX69" fmla="*/ 2632075 w 3135312"/>
              <a:gd name="connsiteY69" fmla="*/ 3814762 h 5884862"/>
              <a:gd name="connsiteX70" fmla="*/ 2565400 w 3135312"/>
              <a:gd name="connsiteY70" fmla="*/ 3786187 h 5884862"/>
              <a:gd name="connsiteX71" fmla="*/ 2451100 w 3135312"/>
              <a:gd name="connsiteY71" fmla="*/ 3729037 h 5884862"/>
              <a:gd name="connsiteX72" fmla="*/ 2355850 w 3135312"/>
              <a:gd name="connsiteY72" fmla="*/ 3633787 h 5884862"/>
              <a:gd name="connsiteX73" fmla="*/ 2317750 w 3135312"/>
              <a:gd name="connsiteY73" fmla="*/ 3614737 h 5884862"/>
              <a:gd name="connsiteX74" fmla="*/ 2222500 w 3135312"/>
              <a:gd name="connsiteY74" fmla="*/ 3652837 h 5884862"/>
              <a:gd name="connsiteX75" fmla="*/ 2070100 w 3135312"/>
              <a:gd name="connsiteY75" fmla="*/ 3548062 h 5884862"/>
              <a:gd name="connsiteX76" fmla="*/ 1936750 w 3135312"/>
              <a:gd name="connsiteY76" fmla="*/ 3414712 h 5884862"/>
              <a:gd name="connsiteX77" fmla="*/ 1898650 w 3135312"/>
              <a:gd name="connsiteY77" fmla="*/ 2900362 h 5884862"/>
              <a:gd name="connsiteX78" fmla="*/ 1993900 w 3135312"/>
              <a:gd name="connsiteY78" fmla="*/ 2624137 h 5884862"/>
              <a:gd name="connsiteX79" fmla="*/ 2108200 w 3135312"/>
              <a:gd name="connsiteY79" fmla="*/ 2205037 h 5884862"/>
              <a:gd name="connsiteX80" fmla="*/ 2574925 w 3135312"/>
              <a:gd name="connsiteY80" fmla="*/ 1776412 h 5884862"/>
              <a:gd name="connsiteX81" fmla="*/ 2670175 w 3135312"/>
              <a:gd name="connsiteY81" fmla="*/ 1233487 h 5884862"/>
              <a:gd name="connsiteX82" fmla="*/ 2965450 w 3135312"/>
              <a:gd name="connsiteY82" fmla="*/ 604837 h 5884862"/>
              <a:gd name="connsiteX83" fmla="*/ 3060700 w 3135312"/>
              <a:gd name="connsiteY83" fmla="*/ 481012 h 5884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3135312" h="5884862">
                <a:moveTo>
                  <a:pt x="3060700" y="481012"/>
                </a:moveTo>
                <a:cubicBezTo>
                  <a:pt x="2986088" y="425450"/>
                  <a:pt x="2654300" y="342899"/>
                  <a:pt x="2517775" y="271462"/>
                </a:cubicBezTo>
                <a:cubicBezTo>
                  <a:pt x="2381250" y="200025"/>
                  <a:pt x="2316162" y="95249"/>
                  <a:pt x="2241550" y="52387"/>
                </a:cubicBezTo>
                <a:cubicBezTo>
                  <a:pt x="2166938" y="9525"/>
                  <a:pt x="2122487" y="0"/>
                  <a:pt x="2070100" y="14287"/>
                </a:cubicBezTo>
                <a:cubicBezTo>
                  <a:pt x="2017713" y="28574"/>
                  <a:pt x="1958975" y="46037"/>
                  <a:pt x="1927225" y="138112"/>
                </a:cubicBezTo>
                <a:cubicBezTo>
                  <a:pt x="1895475" y="230187"/>
                  <a:pt x="1901825" y="442912"/>
                  <a:pt x="1879600" y="566737"/>
                </a:cubicBezTo>
                <a:cubicBezTo>
                  <a:pt x="1857375" y="690562"/>
                  <a:pt x="1830387" y="792162"/>
                  <a:pt x="1793875" y="881062"/>
                </a:cubicBezTo>
                <a:cubicBezTo>
                  <a:pt x="1757363" y="969962"/>
                  <a:pt x="1690687" y="1071562"/>
                  <a:pt x="1660525" y="1100137"/>
                </a:cubicBezTo>
                <a:cubicBezTo>
                  <a:pt x="1630363" y="1128712"/>
                  <a:pt x="1630362" y="1096962"/>
                  <a:pt x="1612900" y="1052512"/>
                </a:cubicBezTo>
                <a:cubicBezTo>
                  <a:pt x="1595438" y="1008062"/>
                  <a:pt x="1592262" y="919162"/>
                  <a:pt x="1555750" y="833437"/>
                </a:cubicBezTo>
                <a:cubicBezTo>
                  <a:pt x="1519238" y="747712"/>
                  <a:pt x="1455737" y="603249"/>
                  <a:pt x="1393825" y="538162"/>
                </a:cubicBezTo>
                <a:cubicBezTo>
                  <a:pt x="1331913" y="473075"/>
                  <a:pt x="1257300" y="455612"/>
                  <a:pt x="1184275" y="442912"/>
                </a:cubicBezTo>
                <a:cubicBezTo>
                  <a:pt x="1111250" y="430212"/>
                  <a:pt x="1038225" y="406400"/>
                  <a:pt x="955675" y="461962"/>
                </a:cubicBezTo>
                <a:cubicBezTo>
                  <a:pt x="873125" y="517524"/>
                  <a:pt x="774700" y="657225"/>
                  <a:pt x="688975" y="776287"/>
                </a:cubicBezTo>
                <a:cubicBezTo>
                  <a:pt x="603250" y="895349"/>
                  <a:pt x="496887" y="1101725"/>
                  <a:pt x="441325" y="1176337"/>
                </a:cubicBezTo>
                <a:cubicBezTo>
                  <a:pt x="385763" y="1250949"/>
                  <a:pt x="355600" y="1196975"/>
                  <a:pt x="355600" y="1223962"/>
                </a:cubicBezTo>
                <a:cubicBezTo>
                  <a:pt x="355600" y="1250949"/>
                  <a:pt x="434975" y="1303337"/>
                  <a:pt x="441325" y="1338262"/>
                </a:cubicBezTo>
                <a:cubicBezTo>
                  <a:pt x="447675" y="1373187"/>
                  <a:pt x="404812" y="1385887"/>
                  <a:pt x="393700" y="1433512"/>
                </a:cubicBezTo>
                <a:cubicBezTo>
                  <a:pt x="382588" y="1481137"/>
                  <a:pt x="360363" y="1562100"/>
                  <a:pt x="374650" y="1624012"/>
                </a:cubicBezTo>
                <a:cubicBezTo>
                  <a:pt x="388937" y="1685924"/>
                  <a:pt x="431800" y="1773237"/>
                  <a:pt x="479425" y="1804987"/>
                </a:cubicBezTo>
                <a:cubicBezTo>
                  <a:pt x="527050" y="1836737"/>
                  <a:pt x="603250" y="1789112"/>
                  <a:pt x="660400" y="1814512"/>
                </a:cubicBezTo>
                <a:cubicBezTo>
                  <a:pt x="717550" y="1839912"/>
                  <a:pt x="814388" y="1909762"/>
                  <a:pt x="822325" y="1957387"/>
                </a:cubicBezTo>
                <a:cubicBezTo>
                  <a:pt x="830262" y="2005012"/>
                  <a:pt x="765175" y="2012950"/>
                  <a:pt x="708025" y="2100262"/>
                </a:cubicBezTo>
                <a:cubicBezTo>
                  <a:pt x="650875" y="2187574"/>
                  <a:pt x="517525" y="2347912"/>
                  <a:pt x="479425" y="2481262"/>
                </a:cubicBezTo>
                <a:cubicBezTo>
                  <a:pt x="441325" y="2614612"/>
                  <a:pt x="463550" y="2789237"/>
                  <a:pt x="479425" y="2900362"/>
                </a:cubicBezTo>
                <a:cubicBezTo>
                  <a:pt x="495300" y="3011487"/>
                  <a:pt x="561975" y="3079749"/>
                  <a:pt x="574675" y="3148012"/>
                </a:cubicBezTo>
                <a:cubicBezTo>
                  <a:pt x="587375" y="3216275"/>
                  <a:pt x="565150" y="3251200"/>
                  <a:pt x="555625" y="3309937"/>
                </a:cubicBezTo>
                <a:cubicBezTo>
                  <a:pt x="546100" y="3368675"/>
                  <a:pt x="552450" y="3446462"/>
                  <a:pt x="517525" y="3500437"/>
                </a:cubicBezTo>
                <a:cubicBezTo>
                  <a:pt x="482600" y="3554412"/>
                  <a:pt x="398462" y="3602037"/>
                  <a:pt x="346075" y="3633787"/>
                </a:cubicBezTo>
                <a:cubicBezTo>
                  <a:pt x="293688" y="3665537"/>
                  <a:pt x="258763" y="3673474"/>
                  <a:pt x="203200" y="3690937"/>
                </a:cubicBezTo>
                <a:cubicBezTo>
                  <a:pt x="147637" y="3708400"/>
                  <a:pt x="25400" y="3719512"/>
                  <a:pt x="12700" y="3738562"/>
                </a:cubicBezTo>
                <a:cubicBezTo>
                  <a:pt x="0" y="3757612"/>
                  <a:pt x="95250" y="3783012"/>
                  <a:pt x="127000" y="3805237"/>
                </a:cubicBezTo>
                <a:cubicBezTo>
                  <a:pt x="158750" y="3827462"/>
                  <a:pt x="192088" y="3822700"/>
                  <a:pt x="203200" y="3871912"/>
                </a:cubicBezTo>
                <a:cubicBezTo>
                  <a:pt x="214312" y="3921124"/>
                  <a:pt x="185738" y="4019550"/>
                  <a:pt x="193675" y="4100512"/>
                </a:cubicBezTo>
                <a:cubicBezTo>
                  <a:pt x="201612" y="4181474"/>
                  <a:pt x="198438" y="4287837"/>
                  <a:pt x="250825" y="4357687"/>
                </a:cubicBezTo>
                <a:cubicBezTo>
                  <a:pt x="303212" y="4427537"/>
                  <a:pt x="458787" y="4473574"/>
                  <a:pt x="508000" y="4519612"/>
                </a:cubicBezTo>
                <a:cubicBezTo>
                  <a:pt x="557213" y="4565650"/>
                  <a:pt x="565150" y="4589462"/>
                  <a:pt x="546100" y="4633912"/>
                </a:cubicBezTo>
                <a:cubicBezTo>
                  <a:pt x="527050" y="4678362"/>
                  <a:pt x="412750" y="4735512"/>
                  <a:pt x="393700" y="4786312"/>
                </a:cubicBezTo>
                <a:cubicBezTo>
                  <a:pt x="374650" y="4837112"/>
                  <a:pt x="411163" y="4884737"/>
                  <a:pt x="431800" y="4938712"/>
                </a:cubicBezTo>
                <a:cubicBezTo>
                  <a:pt x="452438" y="4992687"/>
                  <a:pt x="501650" y="5059362"/>
                  <a:pt x="517525" y="5110162"/>
                </a:cubicBezTo>
                <a:cubicBezTo>
                  <a:pt x="533400" y="5160962"/>
                  <a:pt x="541337" y="5210175"/>
                  <a:pt x="527050" y="5243512"/>
                </a:cubicBezTo>
                <a:cubicBezTo>
                  <a:pt x="512763" y="5276849"/>
                  <a:pt x="458787" y="5268912"/>
                  <a:pt x="431800" y="5310187"/>
                </a:cubicBezTo>
                <a:cubicBezTo>
                  <a:pt x="404813" y="5351462"/>
                  <a:pt x="398462" y="5408612"/>
                  <a:pt x="365125" y="5491162"/>
                </a:cubicBezTo>
                <a:cubicBezTo>
                  <a:pt x="331788" y="5573712"/>
                  <a:pt x="244475" y="5746750"/>
                  <a:pt x="231775" y="5805487"/>
                </a:cubicBezTo>
                <a:cubicBezTo>
                  <a:pt x="219075" y="5864225"/>
                  <a:pt x="258763" y="5849937"/>
                  <a:pt x="288925" y="5843587"/>
                </a:cubicBezTo>
                <a:cubicBezTo>
                  <a:pt x="319087" y="5837237"/>
                  <a:pt x="381000" y="5770562"/>
                  <a:pt x="412750" y="5767387"/>
                </a:cubicBezTo>
                <a:cubicBezTo>
                  <a:pt x="444500" y="5764212"/>
                  <a:pt x="458788" y="5805487"/>
                  <a:pt x="479425" y="5824537"/>
                </a:cubicBezTo>
                <a:cubicBezTo>
                  <a:pt x="500062" y="5843587"/>
                  <a:pt x="509587" y="5884862"/>
                  <a:pt x="536575" y="5881687"/>
                </a:cubicBezTo>
                <a:cubicBezTo>
                  <a:pt x="563563" y="5878512"/>
                  <a:pt x="582613" y="5841999"/>
                  <a:pt x="641350" y="5805487"/>
                </a:cubicBezTo>
                <a:cubicBezTo>
                  <a:pt x="700087" y="5768975"/>
                  <a:pt x="838200" y="5718174"/>
                  <a:pt x="889000" y="5662612"/>
                </a:cubicBezTo>
                <a:cubicBezTo>
                  <a:pt x="939800" y="5607050"/>
                  <a:pt x="919163" y="5545137"/>
                  <a:pt x="946150" y="5472112"/>
                </a:cubicBezTo>
                <a:cubicBezTo>
                  <a:pt x="973138" y="5399087"/>
                  <a:pt x="1023938" y="5305424"/>
                  <a:pt x="1050925" y="5224462"/>
                </a:cubicBezTo>
                <a:cubicBezTo>
                  <a:pt x="1077912" y="5143500"/>
                  <a:pt x="1101725" y="5048250"/>
                  <a:pt x="1108075" y="4986337"/>
                </a:cubicBezTo>
                <a:cubicBezTo>
                  <a:pt x="1114425" y="4924425"/>
                  <a:pt x="1082675" y="4881562"/>
                  <a:pt x="1089025" y="4852987"/>
                </a:cubicBezTo>
                <a:cubicBezTo>
                  <a:pt x="1095375" y="4824412"/>
                  <a:pt x="1131888" y="4845049"/>
                  <a:pt x="1146175" y="4814887"/>
                </a:cubicBezTo>
                <a:cubicBezTo>
                  <a:pt x="1160462" y="4784725"/>
                  <a:pt x="1131888" y="4740274"/>
                  <a:pt x="1174750" y="4672012"/>
                </a:cubicBezTo>
                <a:cubicBezTo>
                  <a:pt x="1217612" y="4603750"/>
                  <a:pt x="1317625" y="4467225"/>
                  <a:pt x="1403350" y="4405312"/>
                </a:cubicBezTo>
                <a:cubicBezTo>
                  <a:pt x="1489075" y="4343400"/>
                  <a:pt x="1608138" y="4306887"/>
                  <a:pt x="1689100" y="4300537"/>
                </a:cubicBezTo>
                <a:cubicBezTo>
                  <a:pt x="1770062" y="4294187"/>
                  <a:pt x="1857375" y="4324350"/>
                  <a:pt x="1889125" y="4367212"/>
                </a:cubicBezTo>
                <a:cubicBezTo>
                  <a:pt x="1920875" y="4410074"/>
                  <a:pt x="1849438" y="4506912"/>
                  <a:pt x="1879600" y="4557712"/>
                </a:cubicBezTo>
                <a:cubicBezTo>
                  <a:pt x="1909762" y="4608512"/>
                  <a:pt x="1995488" y="4667250"/>
                  <a:pt x="2070100" y="4672012"/>
                </a:cubicBezTo>
                <a:cubicBezTo>
                  <a:pt x="2144713" y="4676775"/>
                  <a:pt x="2260600" y="4625974"/>
                  <a:pt x="2327275" y="4586287"/>
                </a:cubicBezTo>
                <a:cubicBezTo>
                  <a:pt x="2393950" y="4546600"/>
                  <a:pt x="2451100" y="4476750"/>
                  <a:pt x="2470150" y="4433887"/>
                </a:cubicBezTo>
                <a:cubicBezTo>
                  <a:pt x="2489200" y="4391025"/>
                  <a:pt x="2459038" y="4368800"/>
                  <a:pt x="2441575" y="4329112"/>
                </a:cubicBezTo>
                <a:cubicBezTo>
                  <a:pt x="2424113" y="4289425"/>
                  <a:pt x="2366962" y="4241799"/>
                  <a:pt x="2365375" y="4195762"/>
                </a:cubicBezTo>
                <a:cubicBezTo>
                  <a:pt x="2363788" y="4149725"/>
                  <a:pt x="2408238" y="4086224"/>
                  <a:pt x="2432050" y="4052887"/>
                </a:cubicBezTo>
                <a:cubicBezTo>
                  <a:pt x="2455862" y="4019550"/>
                  <a:pt x="2473325" y="4002087"/>
                  <a:pt x="2508250" y="3995737"/>
                </a:cubicBezTo>
                <a:cubicBezTo>
                  <a:pt x="2543175" y="3989387"/>
                  <a:pt x="2620963" y="4027487"/>
                  <a:pt x="2641600" y="4014787"/>
                </a:cubicBezTo>
                <a:cubicBezTo>
                  <a:pt x="2662237" y="4002087"/>
                  <a:pt x="2633662" y="3952874"/>
                  <a:pt x="2632075" y="3919537"/>
                </a:cubicBezTo>
                <a:cubicBezTo>
                  <a:pt x="2630488" y="3886200"/>
                  <a:pt x="2643187" y="3836987"/>
                  <a:pt x="2632075" y="3814762"/>
                </a:cubicBezTo>
                <a:cubicBezTo>
                  <a:pt x="2620963" y="3792537"/>
                  <a:pt x="2595562" y="3800474"/>
                  <a:pt x="2565400" y="3786187"/>
                </a:cubicBezTo>
                <a:cubicBezTo>
                  <a:pt x="2535238" y="3771900"/>
                  <a:pt x="2486025" y="3754437"/>
                  <a:pt x="2451100" y="3729037"/>
                </a:cubicBezTo>
                <a:cubicBezTo>
                  <a:pt x="2416175" y="3703637"/>
                  <a:pt x="2378075" y="3652837"/>
                  <a:pt x="2355850" y="3633787"/>
                </a:cubicBezTo>
                <a:cubicBezTo>
                  <a:pt x="2333625" y="3614737"/>
                  <a:pt x="2339975" y="3611562"/>
                  <a:pt x="2317750" y="3614737"/>
                </a:cubicBezTo>
                <a:cubicBezTo>
                  <a:pt x="2295525" y="3617912"/>
                  <a:pt x="2263775" y="3663949"/>
                  <a:pt x="2222500" y="3652837"/>
                </a:cubicBezTo>
                <a:cubicBezTo>
                  <a:pt x="2181225" y="3641725"/>
                  <a:pt x="2117725" y="3587749"/>
                  <a:pt x="2070100" y="3548062"/>
                </a:cubicBezTo>
                <a:cubicBezTo>
                  <a:pt x="2022475" y="3508375"/>
                  <a:pt x="1965325" y="3522662"/>
                  <a:pt x="1936750" y="3414712"/>
                </a:cubicBezTo>
                <a:cubicBezTo>
                  <a:pt x="1908175" y="3306762"/>
                  <a:pt x="1889125" y="3032124"/>
                  <a:pt x="1898650" y="2900362"/>
                </a:cubicBezTo>
                <a:cubicBezTo>
                  <a:pt x="1908175" y="2768600"/>
                  <a:pt x="1958975" y="2740025"/>
                  <a:pt x="1993900" y="2624137"/>
                </a:cubicBezTo>
                <a:cubicBezTo>
                  <a:pt x="2028825" y="2508250"/>
                  <a:pt x="2011363" y="2346324"/>
                  <a:pt x="2108200" y="2205037"/>
                </a:cubicBezTo>
                <a:cubicBezTo>
                  <a:pt x="2205037" y="2063750"/>
                  <a:pt x="2481263" y="1938337"/>
                  <a:pt x="2574925" y="1776412"/>
                </a:cubicBezTo>
                <a:cubicBezTo>
                  <a:pt x="2668587" y="1614487"/>
                  <a:pt x="2605088" y="1428750"/>
                  <a:pt x="2670175" y="1233487"/>
                </a:cubicBezTo>
                <a:cubicBezTo>
                  <a:pt x="2735263" y="1038225"/>
                  <a:pt x="2901950" y="730249"/>
                  <a:pt x="2965450" y="604837"/>
                </a:cubicBezTo>
                <a:cubicBezTo>
                  <a:pt x="3028950" y="479425"/>
                  <a:pt x="3135312" y="536574"/>
                  <a:pt x="3060700" y="481012"/>
                </a:cubicBezTo>
                <a:close/>
              </a:path>
            </a:pathLst>
          </a:custGeom>
          <a:solidFill>
            <a:schemeClr val="bg2">
              <a:lumMod val="75000"/>
              <a:alpha val="47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pPr algn="ctr"/>
            <a:endParaRPr lang="pt-BR"/>
          </a:p>
        </p:txBody>
      </p:sp>
      <p:pic>
        <p:nvPicPr>
          <p:cNvPr id="33" name="Imagem 32" descr="fpoli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172404" y="4725147"/>
            <a:ext cx="738515" cy="1441229"/>
          </a:xfrm>
          <a:prstGeom prst="rect">
            <a:avLst/>
          </a:prstGeom>
        </p:spPr>
      </p:pic>
      <p:sp>
        <p:nvSpPr>
          <p:cNvPr id="35" name="CaixaDeTexto 34"/>
          <p:cNvSpPr txBox="1"/>
          <p:nvPr/>
        </p:nvSpPr>
        <p:spPr>
          <a:xfrm>
            <a:off x="7668344" y="5517234"/>
            <a:ext cx="864096" cy="327550"/>
          </a:xfrm>
          <a:prstGeom prst="rect">
            <a:avLst/>
          </a:prstGeom>
          <a:noFill/>
        </p:spPr>
        <p:txBody>
          <a:bodyPr wrap="square" lIns="95782" tIns="47891" rIns="95782" bIns="47891" rtlCol="0">
            <a:spAutoFit/>
          </a:bodyPr>
          <a:lstStyle/>
          <a:p>
            <a:r>
              <a:rPr lang="pt-BR" sz="1500" dirty="0" smtClean="0"/>
              <a:t>Sul</a:t>
            </a:r>
            <a:endParaRPr lang="pt-BR" sz="1500" dirty="0"/>
          </a:p>
        </p:txBody>
      </p:sp>
      <p:cxnSp>
        <p:nvCxnSpPr>
          <p:cNvPr id="36" name="Conector reto 35"/>
          <p:cNvCxnSpPr/>
          <p:nvPr/>
        </p:nvCxnSpPr>
        <p:spPr>
          <a:xfrm flipH="1">
            <a:off x="7740352" y="5805264"/>
            <a:ext cx="6480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tângulo 36"/>
          <p:cNvSpPr/>
          <p:nvPr/>
        </p:nvSpPr>
        <p:spPr>
          <a:xfrm>
            <a:off x="539552" y="1556792"/>
            <a:ext cx="1944216" cy="573778"/>
          </a:xfrm>
          <a:prstGeom prst="rect">
            <a:avLst/>
          </a:prstGeom>
          <a:solidFill>
            <a:srgbClr val="FFDB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pPr algn="ctr"/>
            <a:endParaRPr lang="pt-BR"/>
          </a:p>
        </p:txBody>
      </p:sp>
      <p:sp>
        <p:nvSpPr>
          <p:cNvPr id="38" name="CaixaDeTexto 37"/>
          <p:cNvSpPr txBox="1"/>
          <p:nvPr/>
        </p:nvSpPr>
        <p:spPr>
          <a:xfrm>
            <a:off x="683568" y="1628800"/>
            <a:ext cx="2016224" cy="389105"/>
          </a:xfrm>
          <a:prstGeom prst="rect">
            <a:avLst/>
          </a:prstGeom>
          <a:noFill/>
        </p:spPr>
        <p:txBody>
          <a:bodyPr wrap="square" lIns="95782" tIns="47891" rIns="95782" bIns="47891" rtlCol="0">
            <a:spAutoFit/>
          </a:bodyPr>
          <a:lstStyle/>
          <a:p>
            <a:r>
              <a:rPr lang="pt-BR" b="1" dirty="0" smtClean="0"/>
              <a:t>REGIÃO SUL</a:t>
            </a:r>
          </a:p>
        </p:txBody>
      </p:sp>
    </p:spTree>
    <p:extLst>
      <p:ext uri="{BB962C8B-B14F-4D97-AF65-F5344CB8AC3E}">
        <p14:creationId xmlns:p14="http://schemas.microsoft.com/office/powerpoint/2010/main" val="270125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729" y="2739760"/>
            <a:ext cx="2171612" cy="900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63125"/>
            <a:ext cx="4035702" cy="4946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6285340" y="1556792"/>
            <a:ext cx="2858660" cy="2357438"/>
          </a:xfrm>
          <a:prstGeom prst="rect">
            <a:avLst/>
          </a:prstGeom>
          <a:solidFill>
            <a:srgbClr val="FFFF99"/>
          </a:solidFill>
          <a:ln w="381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9" name="Imagem 18" descr="LOGO 1 OFICIAL Conferência Habitação (3).png"/>
          <p:cNvPicPr>
            <a:picLocks noChangeAspect="1"/>
          </p:cNvPicPr>
          <p:nvPr/>
        </p:nvPicPr>
        <p:blipFill>
          <a:blip r:embed="rId4" cstate="print"/>
          <a:srcRect l="25857" t="55556" r="29772" b="33333"/>
          <a:stretch>
            <a:fillRect/>
          </a:stretch>
        </p:blipFill>
        <p:spPr>
          <a:xfrm>
            <a:off x="0" y="0"/>
            <a:ext cx="9144000" cy="1412776"/>
          </a:xfrm>
          <a:prstGeom prst="rect">
            <a:avLst/>
          </a:prstGeom>
          <a:ln>
            <a:noFill/>
          </a:ln>
        </p:spPr>
      </p:pic>
      <p:sp>
        <p:nvSpPr>
          <p:cNvPr id="8" name="CaixaDeTexto 7"/>
          <p:cNvSpPr txBox="1"/>
          <p:nvPr/>
        </p:nvSpPr>
        <p:spPr>
          <a:xfrm>
            <a:off x="539552" y="260648"/>
            <a:ext cx="8136904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DIAGNÓSTICO – CENÁRIO ATUAL</a:t>
            </a:r>
            <a:endParaRPr lang="pt-BR" sz="2400" b="1" dirty="0"/>
          </a:p>
        </p:txBody>
      </p:sp>
      <p:pic>
        <p:nvPicPr>
          <p:cNvPr id="11" name="Imagem 10" descr="LOGO 1 OFICIAL Conferência Habitação (3).png"/>
          <p:cNvPicPr>
            <a:picLocks noChangeAspect="1"/>
          </p:cNvPicPr>
          <p:nvPr/>
        </p:nvPicPr>
        <p:blipFill>
          <a:blip r:embed="rId5" cstate="print"/>
          <a:srcRect l="6061" r="6061" b="37941"/>
          <a:stretch>
            <a:fillRect/>
          </a:stretch>
        </p:blipFill>
        <p:spPr>
          <a:xfrm>
            <a:off x="1835696" y="6335239"/>
            <a:ext cx="720080" cy="406129"/>
          </a:xfrm>
          <a:prstGeom prst="rect">
            <a:avLst/>
          </a:prstGeom>
        </p:spPr>
      </p:pic>
      <p:pic>
        <p:nvPicPr>
          <p:cNvPr id="13" name="Imagem 12" descr="Logo Infraestrutura 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6387713"/>
            <a:ext cx="1296144" cy="353655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3851920" y="6309320"/>
            <a:ext cx="489654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50" dirty="0" smtClean="0"/>
              <a:t>1ª Conferência Municipal de Habitação de Interesse Social</a:t>
            </a:r>
            <a:endParaRPr lang="pt-BR" sz="1050" dirty="0"/>
          </a:p>
          <a:p>
            <a:pPr algn="r"/>
            <a:r>
              <a:rPr lang="pt-BR" sz="1050" dirty="0" smtClean="0"/>
              <a:t>Habitação e o direito à cidade no debate em  Florianópolis</a:t>
            </a:r>
            <a:endParaRPr lang="pt-BR" sz="1050" dirty="0"/>
          </a:p>
        </p:txBody>
      </p:sp>
      <p:cxnSp>
        <p:nvCxnSpPr>
          <p:cNvPr id="15" name="Conector reto 14"/>
          <p:cNvCxnSpPr/>
          <p:nvPr/>
        </p:nvCxnSpPr>
        <p:spPr>
          <a:xfrm>
            <a:off x="179512" y="6237312"/>
            <a:ext cx="86409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eta para a direita 16"/>
          <p:cNvSpPr/>
          <p:nvPr/>
        </p:nvSpPr>
        <p:spPr>
          <a:xfrm>
            <a:off x="5667301" y="2216609"/>
            <a:ext cx="489204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6300192" y="1592505"/>
            <a:ext cx="298405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dirty="0"/>
              <a:t>AEIS: </a:t>
            </a:r>
            <a:r>
              <a:rPr lang="pt-BR" sz="1200" b="1" dirty="0" smtClean="0"/>
              <a:t>são áreas não edificadas </a:t>
            </a:r>
            <a:r>
              <a:rPr lang="pt-BR" sz="1200" b="1" dirty="0"/>
              <a:t>e/ou subutilizadas sobrepostas às zonas urbanas </a:t>
            </a:r>
            <a:r>
              <a:rPr lang="pt-BR" sz="1200" b="1" dirty="0" smtClean="0"/>
              <a:t>(demarcadas no mapa do PD), definidas </a:t>
            </a:r>
            <a:r>
              <a:rPr lang="pt-BR" sz="1200" b="1" dirty="0"/>
              <a:t>no </a:t>
            </a:r>
            <a:r>
              <a:rPr lang="pt-BR" sz="1200" b="1" dirty="0" smtClean="0"/>
              <a:t>PMHIS, </a:t>
            </a:r>
            <a:r>
              <a:rPr lang="pt-BR" sz="1200" b="1" dirty="0"/>
              <a:t>com a finalidade de flexibilizar o regime urbanístico</a:t>
            </a:r>
            <a:r>
              <a:rPr lang="pt-BR" sz="1200" b="1" dirty="0" smtClean="0"/>
              <a:t>, viabilizar </a:t>
            </a:r>
            <a:r>
              <a:rPr lang="pt-BR" sz="1200" b="1" dirty="0"/>
              <a:t>e incentivar empreendimentos de habitação de </a:t>
            </a:r>
            <a:r>
              <a:rPr lang="pt-BR" sz="1200" b="1" dirty="0" smtClean="0"/>
              <a:t>interesse </a:t>
            </a:r>
            <a:r>
              <a:rPr lang="pt-BR" sz="1200" b="1" dirty="0"/>
              <a:t>social</a:t>
            </a:r>
            <a:r>
              <a:rPr lang="pt-BR" sz="1200" b="1" dirty="0" smtClean="0"/>
              <a:t>.</a:t>
            </a:r>
          </a:p>
          <a:p>
            <a:r>
              <a:rPr lang="pt-BR" sz="1200" b="1" dirty="0"/>
              <a:t>As AEIS deverão estar localizadas próximas às redes </a:t>
            </a:r>
            <a:r>
              <a:rPr lang="pt-BR" sz="1200" b="1" dirty="0" smtClean="0"/>
              <a:t>de infraestrutura</a:t>
            </a:r>
            <a:r>
              <a:rPr lang="pt-BR" sz="1200" b="1" dirty="0"/>
              <a:t>, zonas de centralidade com uso misto de comércio, serviço, </a:t>
            </a:r>
            <a:r>
              <a:rPr lang="pt-BR" sz="1200" b="1" dirty="0" smtClean="0"/>
              <a:t>residência e </a:t>
            </a:r>
            <a:r>
              <a:rPr lang="pt-BR" sz="1200" b="1" dirty="0"/>
              <a:t>meios de transporte coletivo.</a:t>
            </a:r>
            <a:endParaRPr lang="pt-BR" sz="1200" b="1" dirty="0" smtClean="0"/>
          </a:p>
          <a:p>
            <a:endParaRPr lang="pt-BR" sz="1600" b="1" dirty="0"/>
          </a:p>
        </p:txBody>
      </p:sp>
      <p:sp>
        <p:nvSpPr>
          <p:cNvPr id="20" name="Retângulo 19"/>
          <p:cNvSpPr/>
          <p:nvPr/>
        </p:nvSpPr>
        <p:spPr>
          <a:xfrm>
            <a:off x="2555776" y="5805264"/>
            <a:ext cx="1296144" cy="353846"/>
          </a:xfrm>
          <a:prstGeom prst="rect">
            <a:avLst/>
          </a:prstGeom>
          <a:solidFill>
            <a:srgbClr val="FFDB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2555776" y="5812910"/>
            <a:ext cx="4608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prstClr val="black"/>
                </a:solidFill>
              </a:rPr>
              <a:t>Sede - Ilha</a:t>
            </a:r>
            <a:endParaRPr lang="pt-BR" sz="1600" b="1" dirty="0" smtClean="0">
              <a:solidFill>
                <a:prstClr val="black"/>
              </a:solidFill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4264841" y="4005064"/>
            <a:ext cx="469964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 smtClean="0"/>
              <a:t>Para determinação das ÁREAS COM POTENCIAL PARA EXECUÇÃO DE PROJETOS HABITACIONAIS consideraram-se os vazios urbanos dentro das áreas demarcadas como AEIS.  </a:t>
            </a:r>
          </a:p>
          <a:p>
            <a:endParaRPr lang="pt-BR" sz="16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728" y="1516342"/>
            <a:ext cx="139065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CaixaDeTexto 23"/>
          <p:cNvSpPr txBox="1"/>
          <p:nvPr/>
        </p:nvSpPr>
        <p:spPr>
          <a:xfrm>
            <a:off x="1475656" y="836712"/>
            <a:ext cx="6336704" cy="55399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3000" b="1" cap="all" dirty="0" smtClean="0">
                <a:ln w="0">
                  <a:noFill/>
                </a:ln>
                <a:solidFill>
                  <a:schemeClr val="bg1"/>
                </a:solidFill>
                <a:effectLst/>
                <a:latin typeface="Swis721 Cn BT" pitchFamily="34" charset="0"/>
                <a:cs typeface="+mn-cs"/>
              </a:rPr>
              <a:t>DISPONIBILIDADE DE ÁREAS PARA HIS</a:t>
            </a:r>
            <a:endParaRPr lang="pt-BR" sz="3000" b="1" cap="all" dirty="0">
              <a:ln w="0">
                <a:noFill/>
              </a:ln>
              <a:solidFill>
                <a:schemeClr val="bg1"/>
              </a:solidFill>
              <a:effectLst/>
              <a:latin typeface="Swis721 Cn BT" pitchFamily="34" charset="0"/>
              <a:cs typeface="+mn-cs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505" y="5069976"/>
            <a:ext cx="2709788" cy="1079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283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33051"/>
            <a:ext cx="4032448" cy="4822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agem 18" descr="LOGO 1 OFICIAL Conferência Habitação (3).png"/>
          <p:cNvPicPr>
            <a:picLocks noChangeAspect="1"/>
          </p:cNvPicPr>
          <p:nvPr/>
        </p:nvPicPr>
        <p:blipFill>
          <a:blip r:embed="rId3" cstate="print"/>
          <a:srcRect l="25857" t="55556" r="29772" b="33333"/>
          <a:stretch>
            <a:fillRect/>
          </a:stretch>
        </p:blipFill>
        <p:spPr>
          <a:xfrm>
            <a:off x="0" y="0"/>
            <a:ext cx="9144000" cy="1412776"/>
          </a:xfrm>
          <a:prstGeom prst="rect">
            <a:avLst/>
          </a:prstGeom>
          <a:ln>
            <a:noFill/>
          </a:ln>
        </p:spPr>
      </p:pic>
      <p:sp>
        <p:nvSpPr>
          <p:cNvPr id="8" name="CaixaDeTexto 7"/>
          <p:cNvSpPr txBox="1"/>
          <p:nvPr/>
        </p:nvSpPr>
        <p:spPr>
          <a:xfrm>
            <a:off x="539552" y="260648"/>
            <a:ext cx="8136904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DIAGNÓSTICO – CENÁRIO ATUAL</a:t>
            </a:r>
            <a:endParaRPr lang="pt-BR" sz="2400" b="1" dirty="0"/>
          </a:p>
        </p:txBody>
      </p:sp>
      <p:pic>
        <p:nvPicPr>
          <p:cNvPr id="11" name="Imagem 10" descr="LOGO 1 OFICIAL Conferência Habitação (3).png"/>
          <p:cNvPicPr>
            <a:picLocks noChangeAspect="1"/>
          </p:cNvPicPr>
          <p:nvPr/>
        </p:nvPicPr>
        <p:blipFill>
          <a:blip r:embed="rId4" cstate="print"/>
          <a:srcRect l="6061" r="6061" b="37941"/>
          <a:stretch>
            <a:fillRect/>
          </a:stretch>
        </p:blipFill>
        <p:spPr>
          <a:xfrm>
            <a:off x="1835696" y="6335239"/>
            <a:ext cx="720080" cy="406129"/>
          </a:xfrm>
          <a:prstGeom prst="rect">
            <a:avLst/>
          </a:prstGeom>
        </p:spPr>
      </p:pic>
      <p:pic>
        <p:nvPicPr>
          <p:cNvPr id="13" name="Imagem 12" descr="Logo Infraestrutura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6387713"/>
            <a:ext cx="1296144" cy="353655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3851920" y="6309320"/>
            <a:ext cx="489654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50" dirty="0" smtClean="0"/>
              <a:t>1ª Conferência Municipal de Habitação de Interesse Social</a:t>
            </a:r>
            <a:endParaRPr lang="pt-BR" sz="1050" dirty="0"/>
          </a:p>
          <a:p>
            <a:pPr algn="r"/>
            <a:r>
              <a:rPr lang="pt-BR" sz="1050" dirty="0" smtClean="0"/>
              <a:t>Habitação e o direito à cidade no debate em  Florianópolis</a:t>
            </a:r>
            <a:endParaRPr lang="pt-BR" sz="1050" dirty="0"/>
          </a:p>
        </p:txBody>
      </p:sp>
      <p:cxnSp>
        <p:nvCxnSpPr>
          <p:cNvPr id="15" name="Conector reto 14"/>
          <p:cNvCxnSpPr/>
          <p:nvPr/>
        </p:nvCxnSpPr>
        <p:spPr>
          <a:xfrm>
            <a:off x="179512" y="6237312"/>
            <a:ext cx="86409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ixaDeTexto 33"/>
          <p:cNvSpPr txBox="1"/>
          <p:nvPr/>
        </p:nvSpPr>
        <p:spPr>
          <a:xfrm>
            <a:off x="1475656" y="836712"/>
            <a:ext cx="6336704" cy="55399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3000" b="1" cap="all" dirty="0" smtClean="0">
                <a:ln w="0">
                  <a:noFill/>
                </a:ln>
                <a:solidFill>
                  <a:schemeClr val="bg1"/>
                </a:solidFill>
                <a:effectLst/>
                <a:latin typeface="Swis721 Cn BT" pitchFamily="34" charset="0"/>
                <a:cs typeface="+mn-cs"/>
              </a:rPr>
              <a:t>DISPONIBILIDADE DE ÁREAS PARA HIS</a:t>
            </a:r>
            <a:endParaRPr lang="pt-BR" sz="3000" b="1" cap="all" dirty="0">
              <a:ln w="0">
                <a:noFill/>
              </a:ln>
              <a:solidFill>
                <a:schemeClr val="bg1"/>
              </a:solidFill>
              <a:effectLst/>
              <a:latin typeface="Swis721 Cn BT" pitchFamily="34" charset="0"/>
              <a:cs typeface="+mn-cs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42"/>
          <a:stretch>
            <a:fillRect/>
          </a:stretch>
        </p:blipFill>
        <p:spPr bwMode="auto">
          <a:xfrm>
            <a:off x="5729039" y="2394743"/>
            <a:ext cx="16129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939" y="3113881"/>
            <a:ext cx="12319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939" y="4296568"/>
            <a:ext cx="2863850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tângulo 16"/>
          <p:cNvSpPr/>
          <p:nvPr/>
        </p:nvSpPr>
        <p:spPr>
          <a:xfrm>
            <a:off x="8321426" y="4572793"/>
            <a:ext cx="400050" cy="200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7880101" y="4814093"/>
            <a:ext cx="868363" cy="261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8173789" y="5606256"/>
            <a:ext cx="574675" cy="107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4968552" y="15567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b="1" dirty="0" smtClean="0"/>
              <a:t>DEMANDA HABITACIONAL ATÉ 2028 X </a:t>
            </a:r>
          </a:p>
          <a:p>
            <a:r>
              <a:rPr lang="pt-BR" b="1" dirty="0" smtClean="0"/>
              <a:t>DISPONIBILIDADE DE ÁREA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6523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m 25" descr="LOGO 1 OFICIAL Conferência Habitação (3).png"/>
          <p:cNvPicPr>
            <a:picLocks noChangeAspect="1"/>
          </p:cNvPicPr>
          <p:nvPr/>
        </p:nvPicPr>
        <p:blipFill>
          <a:blip r:embed="rId2" cstate="print"/>
          <a:srcRect l="25857" t="55556" r="29772" b="33333"/>
          <a:stretch>
            <a:fillRect/>
          </a:stretch>
        </p:blipFill>
        <p:spPr>
          <a:xfrm>
            <a:off x="0" y="0"/>
            <a:ext cx="9144000" cy="1412776"/>
          </a:xfrm>
          <a:prstGeom prst="rect">
            <a:avLst/>
          </a:prstGeom>
          <a:ln>
            <a:noFill/>
          </a:ln>
        </p:spPr>
      </p:pic>
      <p:pic>
        <p:nvPicPr>
          <p:cNvPr id="24" name="Imagem 23" descr="LOGO 1 OFICIAL Conferência Habitação (3).png"/>
          <p:cNvPicPr>
            <a:picLocks noChangeAspect="1"/>
          </p:cNvPicPr>
          <p:nvPr/>
        </p:nvPicPr>
        <p:blipFill>
          <a:blip r:embed="rId2" cstate="print"/>
          <a:srcRect l="9959" t="5840" r="59334" b="91043"/>
          <a:stretch>
            <a:fillRect/>
          </a:stretch>
        </p:blipFill>
        <p:spPr>
          <a:xfrm>
            <a:off x="3814223" y="2780928"/>
            <a:ext cx="4842811" cy="743112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539552" y="260648"/>
            <a:ext cx="8136904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CENÁRIOS</a:t>
            </a:r>
            <a:endParaRPr lang="pt-BR" sz="2400" b="1" dirty="0"/>
          </a:p>
        </p:txBody>
      </p:sp>
      <p:pic>
        <p:nvPicPr>
          <p:cNvPr id="11" name="Imagem 10" descr="LOGO 1 OFICIAL Conferência Habitação (3).png"/>
          <p:cNvPicPr>
            <a:picLocks noChangeAspect="1"/>
          </p:cNvPicPr>
          <p:nvPr/>
        </p:nvPicPr>
        <p:blipFill>
          <a:blip r:embed="rId3" cstate="print"/>
          <a:srcRect l="6061" r="6061" b="37941"/>
          <a:stretch>
            <a:fillRect/>
          </a:stretch>
        </p:blipFill>
        <p:spPr>
          <a:xfrm>
            <a:off x="1835696" y="6335239"/>
            <a:ext cx="720080" cy="406129"/>
          </a:xfrm>
          <a:prstGeom prst="rect">
            <a:avLst/>
          </a:prstGeom>
        </p:spPr>
      </p:pic>
      <p:pic>
        <p:nvPicPr>
          <p:cNvPr id="13" name="Imagem 12" descr="Logo Infraestrutura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6387713"/>
            <a:ext cx="1296144" cy="353655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3851920" y="6309320"/>
            <a:ext cx="489654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50" dirty="0" smtClean="0"/>
              <a:t>1ª Conferência Municipal de Habitação de Interesse Social</a:t>
            </a:r>
            <a:endParaRPr lang="pt-BR" sz="1050" dirty="0"/>
          </a:p>
          <a:p>
            <a:pPr algn="r"/>
            <a:r>
              <a:rPr lang="pt-BR" sz="1050" dirty="0" smtClean="0"/>
              <a:t>Habitação e o direito à cidade no debate em  Florianópolis</a:t>
            </a:r>
            <a:endParaRPr lang="pt-BR" sz="1050" dirty="0"/>
          </a:p>
        </p:txBody>
      </p:sp>
      <p:cxnSp>
        <p:nvCxnSpPr>
          <p:cNvPr id="15" name="Conector reto 14"/>
          <p:cNvCxnSpPr/>
          <p:nvPr/>
        </p:nvCxnSpPr>
        <p:spPr>
          <a:xfrm>
            <a:off x="179512" y="6237312"/>
            <a:ext cx="86409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251520" y="4005064"/>
            <a:ext cx="85324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b="1" dirty="0" smtClean="0"/>
              <a:t>A </a:t>
            </a:r>
            <a:r>
              <a:rPr lang="pt-BR" b="1" dirty="0" smtClean="0"/>
              <a:t>maior produção habitacional de Florianópolis na última </a:t>
            </a:r>
            <a:r>
              <a:rPr lang="pt-BR" b="1" dirty="0" smtClean="0"/>
              <a:t>década </a:t>
            </a:r>
            <a:endParaRPr lang="pt-BR" b="1" dirty="0" smtClean="0"/>
          </a:p>
          <a:p>
            <a:pPr algn="ctr">
              <a:defRPr/>
            </a:pPr>
            <a:r>
              <a:rPr lang="pt-BR" b="1" dirty="0" smtClean="0"/>
              <a:t> METAS </a:t>
            </a:r>
            <a:r>
              <a:rPr lang="pt-BR" b="1" dirty="0" smtClean="0"/>
              <a:t>DE</a:t>
            </a:r>
            <a:r>
              <a:rPr lang="pt-BR" b="1" dirty="0" smtClean="0"/>
              <a:t> </a:t>
            </a:r>
            <a:r>
              <a:rPr lang="pt-BR" b="1" dirty="0" smtClean="0"/>
              <a:t>PRODUÇÃO frente ao déficit: </a:t>
            </a:r>
            <a:r>
              <a:rPr lang="pt-BR" b="1" dirty="0" smtClean="0"/>
              <a:t>500 </a:t>
            </a:r>
            <a:r>
              <a:rPr lang="pt-BR" b="1" dirty="0" err="1" smtClean="0"/>
              <a:t>Uhs</a:t>
            </a:r>
            <a:r>
              <a:rPr lang="pt-BR" b="1" dirty="0"/>
              <a:t> </a:t>
            </a:r>
            <a:r>
              <a:rPr lang="pt-BR" b="1" dirty="0" smtClean="0"/>
              <a:t>e 900 urbanização de lotes</a:t>
            </a:r>
          </a:p>
          <a:p>
            <a:pPr algn="ctr">
              <a:defRPr/>
            </a:pPr>
            <a:endParaRPr lang="pt-BR" b="1" dirty="0" smtClean="0"/>
          </a:p>
          <a:p>
            <a:pPr algn="ctr">
              <a:defRPr/>
            </a:pPr>
            <a:r>
              <a:rPr lang="pt-BR" b="1" dirty="0" smtClean="0"/>
              <a:t>P</a:t>
            </a:r>
            <a:r>
              <a:rPr lang="pt-BR" b="1" dirty="0" smtClean="0"/>
              <a:t>ossibilidade </a:t>
            </a:r>
            <a:r>
              <a:rPr lang="pt-BR" b="1" dirty="0" smtClean="0"/>
              <a:t>de resolução do déficit habitacional em longo </a:t>
            </a:r>
            <a:r>
              <a:rPr lang="pt-BR" b="1" dirty="0" smtClean="0"/>
              <a:t>prazo</a:t>
            </a:r>
            <a:endParaRPr lang="pt-BR" b="1" dirty="0" smtClean="0"/>
          </a:p>
          <a:p>
            <a:pPr>
              <a:buFontTx/>
              <a:buChar char="-"/>
              <a:defRPr/>
            </a:pPr>
            <a:endParaRPr lang="pt-BR" dirty="0" smtClean="0"/>
          </a:p>
          <a:p>
            <a:pPr>
              <a:buFontTx/>
              <a:buChar char="-"/>
              <a:defRPr/>
            </a:pPr>
            <a:endParaRPr lang="pt-BR" dirty="0" smtClean="0"/>
          </a:p>
        </p:txBody>
      </p:sp>
      <p:sp>
        <p:nvSpPr>
          <p:cNvPr id="20" name="Retângulo 19"/>
          <p:cNvSpPr/>
          <p:nvPr/>
        </p:nvSpPr>
        <p:spPr>
          <a:xfrm>
            <a:off x="323528" y="5445224"/>
            <a:ext cx="8460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b="1" dirty="0" smtClean="0"/>
              <a:t>Fundamental para minimizar o déficit habitacional é garantir que o mesmo não seja alimentado por novas ocupações de baixa renda espontâneas, e sim, regulares.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67" y="1556792"/>
            <a:ext cx="3439307" cy="2129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4014192" y="1754813"/>
            <a:ext cx="47342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 smtClean="0"/>
              <a:t>O objetivo destas simulações foi analisar o comportamento do déficit habitacional frente a capacidade produtiva promovida pelo poder público, articulando níveis de cooperação do mercado no processo. </a:t>
            </a:r>
            <a:endParaRPr lang="pt-BR" sz="1400" b="1" dirty="0"/>
          </a:p>
        </p:txBody>
      </p:sp>
      <p:sp>
        <p:nvSpPr>
          <p:cNvPr id="22" name="Retângulo 21"/>
          <p:cNvSpPr/>
          <p:nvPr/>
        </p:nvSpPr>
        <p:spPr>
          <a:xfrm>
            <a:off x="3923928" y="2798541"/>
            <a:ext cx="47342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</a:rPr>
              <a:t>O CENÁRIO POSSÍVEL FOI DESENVOLVIDO </a:t>
            </a:r>
          </a:p>
          <a:p>
            <a:r>
              <a:rPr lang="pt-BR" sz="2000" b="1" dirty="0" smtClean="0">
                <a:solidFill>
                  <a:schemeClr val="bg1"/>
                </a:solidFill>
              </a:rPr>
              <a:t>CONSIDERANDO:</a:t>
            </a:r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23" name="Seta para baixo 22"/>
          <p:cNvSpPr/>
          <p:nvPr/>
        </p:nvSpPr>
        <p:spPr>
          <a:xfrm>
            <a:off x="5724128" y="3573016"/>
            <a:ext cx="288032" cy="36390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7" name="Seta para baixo 26"/>
          <p:cNvSpPr/>
          <p:nvPr/>
        </p:nvSpPr>
        <p:spPr>
          <a:xfrm>
            <a:off x="4155554" y="4581128"/>
            <a:ext cx="288032" cy="36390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 descr="LOGO 1 OFICIAL Conferência Habitação (3).png"/>
          <p:cNvPicPr>
            <a:picLocks noChangeAspect="1"/>
          </p:cNvPicPr>
          <p:nvPr/>
        </p:nvPicPr>
        <p:blipFill>
          <a:blip r:embed="rId2" cstate="print"/>
          <a:srcRect l="25857" t="55556" r="29772" b="33333"/>
          <a:stretch>
            <a:fillRect/>
          </a:stretch>
        </p:blipFill>
        <p:spPr>
          <a:xfrm>
            <a:off x="0" y="0"/>
            <a:ext cx="9144000" cy="1412776"/>
          </a:xfrm>
          <a:prstGeom prst="rect">
            <a:avLst/>
          </a:prstGeom>
          <a:ln>
            <a:noFill/>
          </a:ln>
        </p:spPr>
      </p:pic>
      <p:pic>
        <p:nvPicPr>
          <p:cNvPr id="11" name="Imagem 10" descr="LOGO 1 OFICIAL Conferência Habitação (3).png"/>
          <p:cNvPicPr>
            <a:picLocks noChangeAspect="1"/>
          </p:cNvPicPr>
          <p:nvPr/>
        </p:nvPicPr>
        <p:blipFill>
          <a:blip r:embed="rId3" cstate="print"/>
          <a:srcRect l="6061" r="6061" b="37941"/>
          <a:stretch>
            <a:fillRect/>
          </a:stretch>
        </p:blipFill>
        <p:spPr>
          <a:xfrm>
            <a:off x="1835696" y="6335239"/>
            <a:ext cx="720080" cy="406129"/>
          </a:xfrm>
          <a:prstGeom prst="rect">
            <a:avLst/>
          </a:prstGeom>
        </p:spPr>
      </p:pic>
      <p:pic>
        <p:nvPicPr>
          <p:cNvPr id="13" name="Imagem 12" descr="Logo Infraestrutura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6387713"/>
            <a:ext cx="1296144" cy="353655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3851920" y="6309320"/>
            <a:ext cx="489654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50" dirty="0" smtClean="0"/>
              <a:t>1ª Conferência Municipal de Habitação de Interesse Social</a:t>
            </a:r>
            <a:endParaRPr lang="pt-BR" sz="1050" dirty="0"/>
          </a:p>
          <a:p>
            <a:pPr algn="r"/>
            <a:r>
              <a:rPr lang="pt-BR" sz="1050" dirty="0" smtClean="0"/>
              <a:t>Habitação e o direito à cidade no debate em  Florianópolis</a:t>
            </a:r>
            <a:endParaRPr lang="pt-BR" sz="1050" dirty="0"/>
          </a:p>
        </p:txBody>
      </p:sp>
      <p:cxnSp>
        <p:nvCxnSpPr>
          <p:cNvPr id="15" name="Conector reto 14"/>
          <p:cNvCxnSpPr/>
          <p:nvPr/>
        </p:nvCxnSpPr>
        <p:spPr>
          <a:xfrm>
            <a:off x="179512" y="6237312"/>
            <a:ext cx="86409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pic>
        <p:nvPicPr>
          <p:cNvPr id="21" name="Picture 14" descr="C:\Users\user\Desktop\Imagem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2016546"/>
            <a:ext cx="5472608" cy="3644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" name="Grupo 19"/>
          <p:cNvGrpSpPr>
            <a:grpSpLocks/>
          </p:cNvGrpSpPr>
          <p:nvPr/>
        </p:nvGrpSpPr>
        <p:grpSpPr bwMode="auto">
          <a:xfrm>
            <a:off x="3131840" y="5079855"/>
            <a:ext cx="3562751" cy="1166683"/>
            <a:chOff x="3003218" y="4644240"/>
            <a:chExt cx="4071966" cy="1377626"/>
          </a:xfrm>
        </p:grpSpPr>
        <p:cxnSp>
          <p:nvCxnSpPr>
            <p:cNvPr id="23" name="Conector de seta reta 22"/>
            <p:cNvCxnSpPr/>
            <p:nvPr/>
          </p:nvCxnSpPr>
          <p:spPr>
            <a:xfrm rot="5400000" flipH="1" flipV="1">
              <a:off x="3822695" y="5107793"/>
              <a:ext cx="927900" cy="794"/>
            </a:xfrm>
            <a:prstGeom prst="straightConnector1">
              <a:avLst/>
            </a:prstGeom>
            <a:ln w="1016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CaixaDeTexto 8"/>
            <p:cNvSpPr txBox="1">
              <a:spLocks noChangeArrowheads="1"/>
            </p:cNvSpPr>
            <p:nvPr/>
          </p:nvSpPr>
          <p:spPr bwMode="auto">
            <a:xfrm>
              <a:off x="3003218" y="5652534"/>
              <a:ext cx="407196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dirty="0"/>
                <a:t>Subsidiar a HIS de 0 a 3 SM</a:t>
              </a:r>
            </a:p>
          </p:txBody>
        </p:sp>
      </p:grpSp>
      <p:grpSp>
        <p:nvGrpSpPr>
          <p:cNvPr id="25" name="Grupo 18"/>
          <p:cNvGrpSpPr>
            <a:grpSpLocks/>
          </p:cNvGrpSpPr>
          <p:nvPr/>
        </p:nvGrpSpPr>
        <p:grpSpPr bwMode="auto">
          <a:xfrm>
            <a:off x="467544" y="2242133"/>
            <a:ext cx="2187655" cy="605098"/>
            <a:chOff x="428596" y="1857364"/>
            <a:chExt cx="2500330" cy="714380"/>
          </a:xfrm>
        </p:grpSpPr>
        <p:cxnSp>
          <p:nvCxnSpPr>
            <p:cNvPr id="26" name="Conector de seta reta 25"/>
            <p:cNvCxnSpPr/>
            <p:nvPr/>
          </p:nvCxnSpPr>
          <p:spPr>
            <a:xfrm>
              <a:off x="1571604" y="2285992"/>
              <a:ext cx="1357322" cy="285752"/>
            </a:xfrm>
            <a:prstGeom prst="straightConnector1">
              <a:avLst/>
            </a:prstGeom>
            <a:ln w="1016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CaixaDeTexto 11"/>
            <p:cNvSpPr txBox="1">
              <a:spLocks noChangeArrowheads="1"/>
            </p:cNvSpPr>
            <p:nvPr/>
          </p:nvSpPr>
          <p:spPr bwMode="auto">
            <a:xfrm>
              <a:off x="428596" y="1857364"/>
              <a:ext cx="164304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dirty="0"/>
                <a:t>Viabilizar o </a:t>
              </a:r>
              <a:r>
                <a:rPr lang="pt-BR" dirty="0" smtClean="0"/>
                <a:t>FMHIS</a:t>
              </a:r>
              <a:endParaRPr lang="pt-BR" dirty="0"/>
            </a:p>
          </p:txBody>
        </p:sp>
      </p:grpSp>
      <p:grpSp>
        <p:nvGrpSpPr>
          <p:cNvPr id="28" name="Grupo 13"/>
          <p:cNvGrpSpPr>
            <a:grpSpLocks/>
          </p:cNvGrpSpPr>
          <p:nvPr/>
        </p:nvGrpSpPr>
        <p:grpSpPr bwMode="auto">
          <a:xfrm>
            <a:off x="5868144" y="2226707"/>
            <a:ext cx="3062715" cy="918404"/>
            <a:chOff x="5643570" y="1844824"/>
            <a:chExt cx="3500430" cy="1084110"/>
          </a:xfrm>
        </p:grpSpPr>
        <p:cxnSp>
          <p:nvCxnSpPr>
            <p:cNvPr id="29" name="Conector de seta reta 28"/>
            <p:cNvCxnSpPr/>
            <p:nvPr/>
          </p:nvCxnSpPr>
          <p:spPr>
            <a:xfrm rot="10800000" flipV="1">
              <a:off x="5643570" y="2214554"/>
              <a:ext cx="1285884" cy="714380"/>
            </a:xfrm>
            <a:prstGeom prst="straightConnector1">
              <a:avLst/>
            </a:prstGeom>
            <a:ln w="1016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CaixaDeTexto 12"/>
            <p:cNvSpPr txBox="1">
              <a:spLocks noChangeArrowheads="1"/>
            </p:cNvSpPr>
            <p:nvPr/>
          </p:nvSpPr>
          <p:spPr bwMode="auto">
            <a:xfrm>
              <a:off x="7020272" y="1844824"/>
              <a:ext cx="212372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/>
                <a:t>Aprimoramento Institucional</a:t>
              </a:r>
            </a:p>
          </p:txBody>
        </p:sp>
      </p:grpSp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285750" y="1486744"/>
            <a:ext cx="88582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pt-BR" dirty="0">
                <a:cs typeface="Times New Roman" pitchFamily="18" charset="0"/>
              </a:rPr>
              <a:t>Para o enfrentamento da questão habitacional, o Plano Municipal de Habitação de Interesse Social de Florianópolis estrutura-se a partir de </a:t>
            </a:r>
            <a:r>
              <a:rPr lang="pt-BR" b="1" dirty="0">
                <a:cs typeface="Times New Roman" pitchFamily="18" charset="0"/>
              </a:rPr>
              <a:t>3 estratégias</a:t>
            </a:r>
            <a:r>
              <a:rPr lang="pt-BR" dirty="0">
                <a:cs typeface="Times New Roman" pitchFamily="18" charset="0"/>
              </a:rPr>
              <a:t>:</a:t>
            </a:r>
            <a:endParaRPr lang="pt-BR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539552" y="260648"/>
            <a:ext cx="8136904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QUESTÕES ESTRÁTEGICAS PARA O PLANO</a:t>
            </a:r>
            <a:endParaRPr lang="pt-B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m 28" descr="LOGO 1 OFICIAL Conferência Habitação (3).png"/>
          <p:cNvPicPr>
            <a:picLocks noChangeAspect="1"/>
          </p:cNvPicPr>
          <p:nvPr/>
        </p:nvPicPr>
        <p:blipFill>
          <a:blip r:embed="rId2" cstate="print"/>
          <a:srcRect l="25857" t="55556" r="29772" b="33333"/>
          <a:stretch>
            <a:fillRect/>
          </a:stretch>
        </p:blipFill>
        <p:spPr>
          <a:xfrm>
            <a:off x="0" y="0"/>
            <a:ext cx="9144000" cy="836712"/>
          </a:xfrm>
          <a:prstGeom prst="rect">
            <a:avLst/>
          </a:prstGeom>
          <a:ln>
            <a:noFill/>
          </a:ln>
        </p:spPr>
      </p:pic>
      <p:pic>
        <p:nvPicPr>
          <p:cNvPr id="11" name="Imagem 10" descr="LOGO 1 OFICIAL Conferência Habitação (3).png"/>
          <p:cNvPicPr>
            <a:picLocks noChangeAspect="1"/>
          </p:cNvPicPr>
          <p:nvPr/>
        </p:nvPicPr>
        <p:blipFill>
          <a:blip r:embed="rId3" cstate="print"/>
          <a:srcRect l="6061" r="6061" b="37941"/>
          <a:stretch>
            <a:fillRect/>
          </a:stretch>
        </p:blipFill>
        <p:spPr>
          <a:xfrm>
            <a:off x="1835696" y="6335239"/>
            <a:ext cx="720080" cy="406129"/>
          </a:xfrm>
          <a:prstGeom prst="rect">
            <a:avLst/>
          </a:prstGeom>
        </p:spPr>
      </p:pic>
      <p:pic>
        <p:nvPicPr>
          <p:cNvPr id="13" name="Imagem 12" descr="Logo Infraestrutura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6387713"/>
            <a:ext cx="1296144" cy="353655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3851920" y="6309320"/>
            <a:ext cx="489654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50" dirty="0" smtClean="0"/>
              <a:t>1ª Conferência Municipal de Habitação de Interesse Social</a:t>
            </a:r>
            <a:endParaRPr lang="pt-BR" sz="1050" dirty="0"/>
          </a:p>
          <a:p>
            <a:pPr algn="r"/>
            <a:r>
              <a:rPr lang="pt-BR" sz="1050" dirty="0" smtClean="0"/>
              <a:t>Habitação e o direito à cidade no debate em  Florianópolis</a:t>
            </a:r>
            <a:endParaRPr lang="pt-BR" sz="1050" dirty="0"/>
          </a:p>
        </p:txBody>
      </p:sp>
      <p:cxnSp>
        <p:nvCxnSpPr>
          <p:cNvPr id="15" name="Conector reto 14"/>
          <p:cNvCxnSpPr/>
          <p:nvPr/>
        </p:nvCxnSpPr>
        <p:spPr>
          <a:xfrm>
            <a:off x="179512" y="6237312"/>
            <a:ext cx="86409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graphicFrame>
        <p:nvGraphicFramePr>
          <p:cNvPr id="22" name="Diagrama 21"/>
          <p:cNvGraphicFramePr/>
          <p:nvPr/>
        </p:nvGraphicFramePr>
        <p:xfrm>
          <a:off x="-396552" y="1700808"/>
          <a:ext cx="6603678" cy="4000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23" name="Grupo 8"/>
          <p:cNvGrpSpPr>
            <a:grpSpLocks/>
          </p:cNvGrpSpPr>
          <p:nvPr/>
        </p:nvGrpSpPr>
        <p:grpSpPr bwMode="auto">
          <a:xfrm>
            <a:off x="5292080" y="1484784"/>
            <a:ext cx="3670300" cy="863600"/>
            <a:chOff x="5112568" y="1207583"/>
            <a:chExt cx="3671392" cy="864096"/>
          </a:xfrm>
        </p:grpSpPr>
        <p:sp>
          <p:nvSpPr>
            <p:cNvPr id="24" name="Seta para a direita 23"/>
            <p:cNvSpPr/>
            <p:nvPr/>
          </p:nvSpPr>
          <p:spPr>
            <a:xfrm>
              <a:off x="5112568" y="1207583"/>
              <a:ext cx="864096" cy="864096"/>
            </a:xfrm>
            <a:prstGeom prst="rightArrow">
              <a:avLst/>
            </a:prstGeom>
            <a:solidFill>
              <a:srgbClr val="FFC000"/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5" name="CaixaDeTexto 6"/>
            <p:cNvSpPr txBox="1">
              <a:spLocks noChangeArrowheads="1"/>
            </p:cNvSpPr>
            <p:nvPr/>
          </p:nvSpPr>
          <p:spPr bwMode="auto">
            <a:xfrm>
              <a:off x="6228184" y="1340768"/>
              <a:ext cx="2555776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3000" b="1" dirty="0"/>
                <a:t>6 Programas</a:t>
              </a:r>
            </a:p>
          </p:txBody>
        </p:sp>
      </p:grpSp>
      <p:grpSp>
        <p:nvGrpSpPr>
          <p:cNvPr id="26" name="Grupo 9"/>
          <p:cNvGrpSpPr>
            <a:grpSpLocks/>
          </p:cNvGrpSpPr>
          <p:nvPr/>
        </p:nvGrpSpPr>
        <p:grpSpPr bwMode="auto">
          <a:xfrm>
            <a:off x="5868144" y="5085184"/>
            <a:ext cx="3492500" cy="863600"/>
            <a:chOff x="5616624" y="3511839"/>
            <a:chExt cx="3491880" cy="864096"/>
          </a:xfrm>
        </p:grpSpPr>
        <p:sp>
          <p:nvSpPr>
            <p:cNvPr id="27" name="Seta para a direita 26"/>
            <p:cNvSpPr/>
            <p:nvPr/>
          </p:nvSpPr>
          <p:spPr>
            <a:xfrm>
              <a:off x="5616624" y="3511839"/>
              <a:ext cx="864096" cy="864096"/>
            </a:xfrm>
            <a:prstGeom prst="rightArrow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8" name="CaixaDeTexto 7"/>
            <p:cNvSpPr txBox="1">
              <a:spLocks noChangeArrowheads="1"/>
            </p:cNvSpPr>
            <p:nvPr/>
          </p:nvSpPr>
          <p:spPr bwMode="auto">
            <a:xfrm>
              <a:off x="6732240" y="3667090"/>
              <a:ext cx="2376264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3000" b="1" dirty="0" smtClean="0"/>
                <a:t>17 </a:t>
              </a:r>
              <a:r>
                <a:rPr lang="pt-BR" sz="3000" b="1" dirty="0"/>
                <a:t>Ações</a:t>
              </a:r>
            </a:p>
          </p:txBody>
        </p:sp>
      </p:grpSp>
      <p:sp>
        <p:nvSpPr>
          <p:cNvPr id="18" name="CaixaDeTexto 17"/>
          <p:cNvSpPr txBox="1"/>
          <p:nvPr/>
        </p:nvSpPr>
        <p:spPr>
          <a:xfrm>
            <a:off x="5940152" y="2420888"/>
            <a:ext cx="32038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P1. Programa de Provisão Habitacional</a:t>
            </a:r>
          </a:p>
          <a:p>
            <a:r>
              <a:rPr lang="pt-BR" sz="1400" b="1" dirty="0" smtClean="0"/>
              <a:t>P2. Programa de </a:t>
            </a:r>
            <a:r>
              <a:rPr lang="pt-BR" sz="1400" b="1" dirty="0"/>
              <a:t>R</a:t>
            </a:r>
            <a:r>
              <a:rPr lang="pt-BR" sz="1400" b="1" dirty="0" smtClean="0"/>
              <a:t>egularização Fundiária de assentamentos precários</a:t>
            </a:r>
          </a:p>
          <a:p>
            <a:r>
              <a:rPr lang="pt-BR" sz="1400" b="1" dirty="0" smtClean="0"/>
              <a:t>P3. Programa de Redução de Risco e </a:t>
            </a:r>
          </a:p>
          <a:p>
            <a:r>
              <a:rPr lang="pt-BR" sz="1400" b="1" dirty="0" smtClean="0"/>
              <a:t>P4. Programa de atendimento ao cidadão </a:t>
            </a:r>
          </a:p>
          <a:p>
            <a:r>
              <a:rPr lang="pt-BR" sz="1400" b="1" dirty="0" smtClean="0"/>
              <a:t>P5. Programa de Desenvolvimento </a:t>
            </a:r>
            <a:r>
              <a:rPr lang="pt-BR" sz="1400" b="1" dirty="0"/>
              <a:t>I</a:t>
            </a:r>
            <a:r>
              <a:rPr lang="pt-BR" sz="1400" b="1" dirty="0" smtClean="0"/>
              <a:t>nstitucional </a:t>
            </a:r>
          </a:p>
          <a:p>
            <a:r>
              <a:rPr lang="pt-BR" sz="1400" b="1" dirty="0" smtClean="0"/>
              <a:t>P6. Programa de Mobilização e Organização Comunitária</a:t>
            </a:r>
            <a:endParaRPr lang="pt-BR" sz="1400" b="1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539552" y="260648"/>
            <a:ext cx="8136904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PROGRAMAS DE AÇÃO</a:t>
            </a:r>
            <a:endParaRPr lang="pt-B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899592" y="3199035"/>
            <a:ext cx="7416824" cy="24622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9" name="Imagem 28" descr="LOGO 1 OFICIAL Conferência Habitação (3).png"/>
          <p:cNvPicPr>
            <a:picLocks noChangeAspect="1"/>
          </p:cNvPicPr>
          <p:nvPr/>
        </p:nvPicPr>
        <p:blipFill>
          <a:blip r:embed="rId2" cstate="print"/>
          <a:srcRect l="25857" t="55556" r="29772" b="33333"/>
          <a:stretch>
            <a:fillRect/>
          </a:stretch>
        </p:blipFill>
        <p:spPr>
          <a:xfrm>
            <a:off x="0" y="0"/>
            <a:ext cx="9144000" cy="836712"/>
          </a:xfrm>
          <a:prstGeom prst="rect">
            <a:avLst/>
          </a:prstGeom>
          <a:ln>
            <a:noFill/>
          </a:ln>
        </p:spPr>
      </p:pic>
      <p:pic>
        <p:nvPicPr>
          <p:cNvPr id="11" name="Imagem 10" descr="LOGO 1 OFICIAL Conferência Habitação (3).png"/>
          <p:cNvPicPr>
            <a:picLocks noChangeAspect="1"/>
          </p:cNvPicPr>
          <p:nvPr/>
        </p:nvPicPr>
        <p:blipFill>
          <a:blip r:embed="rId3" cstate="print"/>
          <a:srcRect l="6061" r="6061" b="37941"/>
          <a:stretch>
            <a:fillRect/>
          </a:stretch>
        </p:blipFill>
        <p:spPr>
          <a:xfrm>
            <a:off x="1835696" y="6335239"/>
            <a:ext cx="720080" cy="406129"/>
          </a:xfrm>
          <a:prstGeom prst="rect">
            <a:avLst/>
          </a:prstGeom>
        </p:spPr>
      </p:pic>
      <p:pic>
        <p:nvPicPr>
          <p:cNvPr id="13" name="Imagem 12" descr="Logo Infraestrutura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6387713"/>
            <a:ext cx="1296144" cy="353655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3851920" y="6309320"/>
            <a:ext cx="489654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50" dirty="0" smtClean="0"/>
              <a:t>1ª Conferência Municipal de Habitação de Interesse Social</a:t>
            </a:r>
            <a:endParaRPr lang="pt-BR" sz="1050" dirty="0"/>
          </a:p>
          <a:p>
            <a:pPr algn="r"/>
            <a:r>
              <a:rPr lang="pt-BR" sz="1050" dirty="0" smtClean="0"/>
              <a:t>Habitação e o direito à cidade no debate em  Florianópolis</a:t>
            </a:r>
            <a:endParaRPr lang="pt-BR" sz="1050" dirty="0"/>
          </a:p>
        </p:txBody>
      </p:sp>
      <p:cxnSp>
        <p:nvCxnSpPr>
          <p:cNvPr id="15" name="Conector reto 14"/>
          <p:cNvCxnSpPr/>
          <p:nvPr/>
        </p:nvCxnSpPr>
        <p:spPr>
          <a:xfrm>
            <a:off x="179512" y="6237312"/>
            <a:ext cx="86409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9" name="CaixaDeTexto 18"/>
          <p:cNvSpPr txBox="1"/>
          <p:nvPr/>
        </p:nvSpPr>
        <p:spPr>
          <a:xfrm>
            <a:off x="539552" y="260648"/>
            <a:ext cx="8136904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PROGRAMAS DE AÇÃO</a:t>
            </a:r>
            <a:endParaRPr lang="pt-BR" sz="2400" b="1" dirty="0"/>
          </a:p>
        </p:txBody>
      </p:sp>
      <p:pic>
        <p:nvPicPr>
          <p:cNvPr id="20" name="Imagem 19" descr="LOGO 1 OFICIAL Conferência Habitação (3).png"/>
          <p:cNvPicPr>
            <a:picLocks noChangeAspect="1"/>
          </p:cNvPicPr>
          <p:nvPr/>
        </p:nvPicPr>
        <p:blipFill>
          <a:blip r:embed="rId2" cstate="print"/>
          <a:srcRect l="9959" t="5840" r="59334" b="91043"/>
          <a:stretch>
            <a:fillRect/>
          </a:stretch>
        </p:blipFill>
        <p:spPr>
          <a:xfrm>
            <a:off x="2150594" y="1124744"/>
            <a:ext cx="4842811" cy="743112"/>
          </a:xfrm>
          <a:prstGeom prst="rect">
            <a:avLst/>
          </a:prstGeom>
        </p:spPr>
      </p:pic>
      <p:sp>
        <p:nvSpPr>
          <p:cNvPr id="21" name="Retângulo 20"/>
          <p:cNvSpPr/>
          <p:nvPr/>
        </p:nvSpPr>
        <p:spPr>
          <a:xfrm>
            <a:off x="2260299" y="1142357"/>
            <a:ext cx="47342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</a:rPr>
              <a:t>Cada </a:t>
            </a:r>
            <a:r>
              <a:rPr lang="pt-BR" sz="2000" b="1" u="sng" dirty="0" smtClean="0">
                <a:solidFill>
                  <a:schemeClr val="bg1"/>
                </a:solidFill>
              </a:rPr>
              <a:t>AÇÃO</a:t>
            </a:r>
            <a:r>
              <a:rPr lang="pt-BR" sz="2000" b="1" dirty="0" smtClean="0">
                <a:solidFill>
                  <a:schemeClr val="bg1"/>
                </a:solidFill>
              </a:rPr>
              <a:t> estabelecida nos </a:t>
            </a:r>
            <a:r>
              <a:rPr lang="pt-BR" sz="2000" b="1" u="sng" dirty="0" smtClean="0">
                <a:solidFill>
                  <a:schemeClr val="bg1"/>
                </a:solidFill>
              </a:rPr>
              <a:t>PROGRAMAS</a:t>
            </a:r>
          </a:p>
          <a:p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30" name="Seta para baixo 29"/>
          <p:cNvSpPr/>
          <p:nvPr/>
        </p:nvSpPr>
        <p:spPr>
          <a:xfrm>
            <a:off x="4265660" y="2060848"/>
            <a:ext cx="594371" cy="86409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971600" y="3199035"/>
            <a:ext cx="741682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/>
              <a:t>Público Alvo: </a:t>
            </a:r>
            <a:r>
              <a:rPr lang="pt-BR" sz="1400" dirty="0"/>
              <a:t>a quem se destina a ação;</a:t>
            </a:r>
          </a:p>
          <a:p>
            <a:r>
              <a:rPr lang="pt-BR" sz="1400" b="1" dirty="0" smtClean="0"/>
              <a:t>Localidade </a:t>
            </a:r>
            <a:r>
              <a:rPr lang="pt-BR" sz="1400" b="1" dirty="0"/>
              <a:t>/ área de abrangência: </a:t>
            </a:r>
            <a:r>
              <a:rPr lang="pt-BR" sz="1400" dirty="0"/>
              <a:t>local de implantação da ação;</a:t>
            </a:r>
          </a:p>
          <a:p>
            <a:r>
              <a:rPr lang="pt-BR" sz="1400" b="1" dirty="0" smtClean="0"/>
              <a:t>Quantidade </a:t>
            </a:r>
            <a:r>
              <a:rPr lang="pt-BR" sz="1400" b="1" dirty="0"/>
              <a:t>Estimada (2010): </a:t>
            </a:r>
            <a:r>
              <a:rPr lang="pt-BR" sz="1400" dirty="0"/>
              <a:t>quantidade total do público alvo;</a:t>
            </a:r>
          </a:p>
          <a:p>
            <a:r>
              <a:rPr lang="pt-BR" sz="1400" b="1" dirty="0" smtClean="0"/>
              <a:t>Descrição </a:t>
            </a:r>
            <a:r>
              <a:rPr lang="pt-BR" sz="1400" b="1" dirty="0"/>
              <a:t>das atividades: </a:t>
            </a:r>
            <a:r>
              <a:rPr lang="pt-BR" sz="1400" dirty="0"/>
              <a:t>atividades necessárias para efetivação das ações;</a:t>
            </a:r>
          </a:p>
          <a:p>
            <a:r>
              <a:rPr lang="pt-BR" sz="1400" b="1" dirty="0" smtClean="0"/>
              <a:t>Prazo</a:t>
            </a:r>
            <a:r>
              <a:rPr lang="pt-BR" sz="1400" b="1" dirty="0"/>
              <a:t>: </a:t>
            </a:r>
            <a:r>
              <a:rPr lang="pt-BR" sz="1400" dirty="0"/>
              <a:t>tempo de duração da ação;</a:t>
            </a:r>
          </a:p>
          <a:p>
            <a:r>
              <a:rPr lang="pt-BR" sz="1400" b="1" dirty="0" smtClean="0"/>
              <a:t>Metas</a:t>
            </a:r>
            <a:r>
              <a:rPr lang="pt-BR" sz="1400" b="1" dirty="0"/>
              <a:t>: </a:t>
            </a:r>
            <a:r>
              <a:rPr lang="pt-BR" sz="1400" dirty="0"/>
              <a:t>resultados mínimos a ser atingidos pela ação;</a:t>
            </a:r>
          </a:p>
          <a:p>
            <a:r>
              <a:rPr lang="pt-BR" sz="1400" b="1" dirty="0" smtClean="0"/>
              <a:t>Indicadores</a:t>
            </a:r>
            <a:r>
              <a:rPr lang="pt-BR" sz="1400" b="1" dirty="0"/>
              <a:t>: </a:t>
            </a:r>
            <a:r>
              <a:rPr lang="pt-BR" sz="1400" dirty="0"/>
              <a:t>instrumentos que servirão para medir o desenvolvimento da ação.</a:t>
            </a:r>
          </a:p>
          <a:p>
            <a:r>
              <a:rPr lang="pt-BR" sz="1400" b="1" dirty="0" smtClean="0"/>
              <a:t>Custo </a:t>
            </a:r>
            <a:r>
              <a:rPr lang="pt-BR" sz="1400" b="1" dirty="0"/>
              <a:t>unitário médio U.H.: </a:t>
            </a:r>
            <a:r>
              <a:rPr lang="pt-BR" sz="1400" dirty="0"/>
              <a:t>custo unitário médio, por unidade habitacional, a </a:t>
            </a:r>
            <a:r>
              <a:rPr lang="pt-BR" sz="1400" dirty="0" smtClean="0"/>
              <a:t>ser subsidiado </a:t>
            </a:r>
            <a:r>
              <a:rPr lang="pt-BR" sz="1400" dirty="0"/>
              <a:t>ou financiado pelo poder público;</a:t>
            </a:r>
          </a:p>
          <a:p>
            <a:r>
              <a:rPr lang="pt-BR" sz="1400" b="1" dirty="0" smtClean="0"/>
              <a:t>Custo </a:t>
            </a:r>
            <a:r>
              <a:rPr lang="pt-BR" sz="1400" b="1" dirty="0"/>
              <a:t>total estimado: </a:t>
            </a:r>
            <a:r>
              <a:rPr lang="pt-BR" sz="1400" dirty="0"/>
              <a:t>Resultado do custo unitário médio multiplicado pela meta a </a:t>
            </a:r>
            <a:r>
              <a:rPr lang="pt-BR" sz="1400" dirty="0" smtClean="0"/>
              <a:t>ser atingida  em </a:t>
            </a:r>
            <a:r>
              <a:rPr lang="pt-BR" sz="1400" dirty="0"/>
              <a:t>15 anos.</a:t>
            </a:r>
          </a:p>
        </p:txBody>
      </p:sp>
    </p:spTree>
    <p:extLst>
      <p:ext uri="{BB962C8B-B14F-4D97-AF65-F5344CB8AC3E}">
        <p14:creationId xmlns:p14="http://schemas.microsoft.com/office/powerpoint/2010/main" val="284901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m 28" descr="LOGO 1 OFICIAL Conferência Habitação (3).png"/>
          <p:cNvPicPr>
            <a:picLocks noChangeAspect="1"/>
          </p:cNvPicPr>
          <p:nvPr/>
        </p:nvPicPr>
        <p:blipFill>
          <a:blip r:embed="rId2" cstate="print"/>
          <a:srcRect l="25857" t="55556" r="29772" b="33333"/>
          <a:stretch>
            <a:fillRect/>
          </a:stretch>
        </p:blipFill>
        <p:spPr>
          <a:xfrm>
            <a:off x="0" y="0"/>
            <a:ext cx="9144000" cy="836712"/>
          </a:xfrm>
          <a:prstGeom prst="rect">
            <a:avLst/>
          </a:prstGeom>
          <a:ln>
            <a:noFill/>
          </a:ln>
        </p:spPr>
      </p:pic>
      <p:pic>
        <p:nvPicPr>
          <p:cNvPr id="11" name="Imagem 10" descr="LOGO 1 OFICIAL Conferência Habitação (3).png"/>
          <p:cNvPicPr>
            <a:picLocks noChangeAspect="1"/>
          </p:cNvPicPr>
          <p:nvPr/>
        </p:nvPicPr>
        <p:blipFill>
          <a:blip r:embed="rId3" cstate="print"/>
          <a:srcRect l="6061" r="6061" b="37941"/>
          <a:stretch>
            <a:fillRect/>
          </a:stretch>
        </p:blipFill>
        <p:spPr>
          <a:xfrm>
            <a:off x="1835696" y="6335239"/>
            <a:ext cx="720080" cy="406129"/>
          </a:xfrm>
          <a:prstGeom prst="rect">
            <a:avLst/>
          </a:prstGeom>
        </p:spPr>
      </p:pic>
      <p:pic>
        <p:nvPicPr>
          <p:cNvPr id="13" name="Imagem 12" descr="Logo Infraestrutura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6387713"/>
            <a:ext cx="1296144" cy="353655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3851920" y="6309320"/>
            <a:ext cx="489654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50" dirty="0" smtClean="0"/>
              <a:t>1ª Conferência Municipal de Habitação de Interesse Social</a:t>
            </a:r>
            <a:endParaRPr lang="pt-BR" sz="1050" dirty="0"/>
          </a:p>
          <a:p>
            <a:pPr algn="r"/>
            <a:r>
              <a:rPr lang="pt-BR" sz="1050" dirty="0" smtClean="0"/>
              <a:t>Habitação e o direito à cidade no debate em  Florianópolis</a:t>
            </a:r>
            <a:endParaRPr lang="pt-BR" sz="1050" dirty="0"/>
          </a:p>
        </p:txBody>
      </p:sp>
      <p:cxnSp>
        <p:nvCxnSpPr>
          <p:cNvPr id="15" name="Conector reto 14"/>
          <p:cNvCxnSpPr/>
          <p:nvPr/>
        </p:nvCxnSpPr>
        <p:spPr>
          <a:xfrm>
            <a:off x="179512" y="6237312"/>
            <a:ext cx="86409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9788774" y="2602012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6" name="Forma livre 25"/>
          <p:cNvSpPr/>
          <p:nvPr/>
        </p:nvSpPr>
        <p:spPr>
          <a:xfrm>
            <a:off x="323528" y="908720"/>
            <a:ext cx="8424863" cy="376684"/>
          </a:xfrm>
          <a:custGeom>
            <a:avLst/>
            <a:gdLst>
              <a:gd name="connsiteX0" fmla="*/ 0 w 8424936"/>
              <a:gd name="connsiteY0" fmla="*/ 86874 h 521234"/>
              <a:gd name="connsiteX1" fmla="*/ 25445 w 8424936"/>
              <a:gd name="connsiteY1" fmla="*/ 25445 h 521234"/>
              <a:gd name="connsiteX2" fmla="*/ 86874 w 8424936"/>
              <a:gd name="connsiteY2" fmla="*/ 0 h 521234"/>
              <a:gd name="connsiteX3" fmla="*/ 8338062 w 8424936"/>
              <a:gd name="connsiteY3" fmla="*/ 0 h 521234"/>
              <a:gd name="connsiteX4" fmla="*/ 8399491 w 8424936"/>
              <a:gd name="connsiteY4" fmla="*/ 25445 h 521234"/>
              <a:gd name="connsiteX5" fmla="*/ 8424936 w 8424936"/>
              <a:gd name="connsiteY5" fmla="*/ 86874 h 521234"/>
              <a:gd name="connsiteX6" fmla="*/ 8424936 w 8424936"/>
              <a:gd name="connsiteY6" fmla="*/ 434360 h 521234"/>
              <a:gd name="connsiteX7" fmla="*/ 8399491 w 8424936"/>
              <a:gd name="connsiteY7" fmla="*/ 495789 h 521234"/>
              <a:gd name="connsiteX8" fmla="*/ 8338062 w 8424936"/>
              <a:gd name="connsiteY8" fmla="*/ 521234 h 521234"/>
              <a:gd name="connsiteX9" fmla="*/ 86874 w 8424936"/>
              <a:gd name="connsiteY9" fmla="*/ 521234 h 521234"/>
              <a:gd name="connsiteX10" fmla="*/ 25445 w 8424936"/>
              <a:gd name="connsiteY10" fmla="*/ 495789 h 521234"/>
              <a:gd name="connsiteX11" fmla="*/ 0 w 8424936"/>
              <a:gd name="connsiteY11" fmla="*/ 434360 h 521234"/>
              <a:gd name="connsiteX12" fmla="*/ 0 w 8424936"/>
              <a:gd name="connsiteY12" fmla="*/ 86874 h 521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24936" h="521234">
                <a:moveTo>
                  <a:pt x="0" y="86874"/>
                </a:moveTo>
                <a:cubicBezTo>
                  <a:pt x="0" y="63834"/>
                  <a:pt x="9153" y="41737"/>
                  <a:pt x="25445" y="25445"/>
                </a:cubicBezTo>
                <a:cubicBezTo>
                  <a:pt x="41737" y="9153"/>
                  <a:pt x="63834" y="0"/>
                  <a:pt x="86874" y="0"/>
                </a:cubicBezTo>
                <a:lnTo>
                  <a:pt x="8338062" y="0"/>
                </a:lnTo>
                <a:cubicBezTo>
                  <a:pt x="8361102" y="0"/>
                  <a:pt x="8383199" y="9153"/>
                  <a:pt x="8399491" y="25445"/>
                </a:cubicBezTo>
                <a:cubicBezTo>
                  <a:pt x="8415783" y="41737"/>
                  <a:pt x="8424936" y="63834"/>
                  <a:pt x="8424936" y="86874"/>
                </a:cubicBezTo>
                <a:lnTo>
                  <a:pt x="8424936" y="434360"/>
                </a:lnTo>
                <a:cubicBezTo>
                  <a:pt x="8424936" y="457400"/>
                  <a:pt x="8415783" y="479497"/>
                  <a:pt x="8399491" y="495789"/>
                </a:cubicBezTo>
                <a:cubicBezTo>
                  <a:pt x="8383199" y="512081"/>
                  <a:pt x="8361102" y="521234"/>
                  <a:pt x="8338062" y="521234"/>
                </a:cubicBezTo>
                <a:lnTo>
                  <a:pt x="86874" y="521234"/>
                </a:lnTo>
                <a:cubicBezTo>
                  <a:pt x="63834" y="521234"/>
                  <a:pt x="41737" y="512081"/>
                  <a:pt x="25445" y="495789"/>
                </a:cubicBezTo>
                <a:cubicBezTo>
                  <a:pt x="9153" y="479497"/>
                  <a:pt x="0" y="457400"/>
                  <a:pt x="0" y="434360"/>
                </a:cubicBezTo>
                <a:lnTo>
                  <a:pt x="0" y="86874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50800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4025" tIns="94025" rIns="94025" bIns="94025" spcCol="1270" anchor="ctr"/>
          <a:lstStyle/>
          <a:p>
            <a:pPr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1600" b="1" dirty="0">
                <a:latin typeface="Arial"/>
                <a:cs typeface="Arial"/>
              </a:rPr>
              <a:t>P1. Programa de provisão habitacional</a:t>
            </a:r>
          </a:p>
        </p:txBody>
      </p:sp>
      <p:graphicFrame>
        <p:nvGraphicFramePr>
          <p:cNvPr id="30" name="Diagram 1"/>
          <p:cNvGraphicFramePr/>
          <p:nvPr/>
        </p:nvGraphicFramePr>
        <p:xfrm>
          <a:off x="611559" y="1340768"/>
          <a:ext cx="8395759" cy="3719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1" name="TextBox 3"/>
          <p:cNvSpPr txBox="1">
            <a:spLocks noChangeArrowheads="1"/>
          </p:cNvSpPr>
          <p:nvPr/>
        </p:nvSpPr>
        <p:spPr bwMode="auto">
          <a:xfrm>
            <a:off x="9716766" y="2602012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16" name="Diagram 1"/>
          <p:cNvGraphicFramePr/>
          <p:nvPr/>
        </p:nvGraphicFramePr>
        <p:xfrm>
          <a:off x="611560" y="5157192"/>
          <a:ext cx="8352928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20" name="CaixaDeTexto 19"/>
          <p:cNvSpPr txBox="1"/>
          <p:nvPr/>
        </p:nvSpPr>
        <p:spPr>
          <a:xfrm>
            <a:off x="539552" y="260648"/>
            <a:ext cx="8136904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PROGRAMAS DE AÇÃO</a:t>
            </a:r>
            <a:endParaRPr lang="pt-B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0" grpId="0">
        <p:bldAsOne/>
      </p:bldGraphic>
      <p:bldGraphic spid="16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LOGO 1 OFICIAL Conferência Habitação (3).png"/>
          <p:cNvPicPr>
            <a:picLocks noChangeAspect="1"/>
          </p:cNvPicPr>
          <p:nvPr/>
        </p:nvPicPr>
        <p:blipFill>
          <a:blip r:embed="rId2" cstate="print"/>
          <a:srcRect l="9959" t="5840" r="59334" b="91043"/>
          <a:stretch>
            <a:fillRect/>
          </a:stretch>
        </p:blipFill>
        <p:spPr>
          <a:xfrm>
            <a:off x="1961436" y="3141337"/>
            <a:ext cx="4842811" cy="40011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5292080" y="3759293"/>
            <a:ext cx="3024336" cy="400111"/>
          </a:xfrm>
          <a:prstGeom prst="rect">
            <a:avLst/>
          </a:prstGeom>
          <a:solidFill>
            <a:srgbClr val="FFDB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683568" y="3756043"/>
            <a:ext cx="2304256" cy="400111"/>
          </a:xfrm>
          <a:prstGeom prst="rect">
            <a:avLst/>
          </a:prstGeom>
          <a:solidFill>
            <a:srgbClr val="FFDB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8" name="Imagem 17" descr="LOGO 1 OFICIAL Conferência Habitação (3).png"/>
          <p:cNvPicPr>
            <a:picLocks noChangeAspect="1"/>
          </p:cNvPicPr>
          <p:nvPr/>
        </p:nvPicPr>
        <p:blipFill>
          <a:blip r:embed="rId2" cstate="print"/>
          <a:srcRect l="25857" t="55556" r="29772" b="33333"/>
          <a:stretch>
            <a:fillRect/>
          </a:stretch>
        </p:blipFill>
        <p:spPr>
          <a:xfrm>
            <a:off x="0" y="0"/>
            <a:ext cx="9144000" cy="1844824"/>
          </a:xfrm>
          <a:prstGeom prst="rect">
            <a:avLst/>
          </a:prstGeom>
          <a:ln>
            <a:noFill/>
          </a:ln>
        </p:spPr>
      </p:pic>
      <p:sp>
        <p:nvSpPr>
          <p:cNvPr id="19" name="CaixaDeTexto 18"/>
          <p:cNvSpPr txBox="1"/>
          <p:nvPr/>
        </p:nvSpPr>
        <p:spPr>
          <a:xfrm>
            <a:off x="539552" y="764704"/>
            <a:ext cx="8136904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O PLANO MUNICIPAL DE HABITAÇÃO DE INTERESSE SOCIAL</a:t>
            </a:r>
            <a:endParaRPr lang="pt-BR" sz="2400" b="1" dirty="0"/>
          </a:p>
        </p:txBody>
      </p:sp>
      <p:pic>
        <p:nvPicPr>
          <p:cNvPr id="20" name="Imagem 19" descr="LOGO 1 OFICIAL Conferência Habitação (3).png"/>
          <p:cNvPicPr>
            <a:picLocks noChangeAspect="1"/>
          </p:cNvPicPr>
          <p:nvPr/>
        </p:nvPicPr>
        <p:blipFill>
          <a:blip r:embed="rId3" cstate="print"/>
          <a:srcRect l="6061" r="6061" b="37941"/>
          <a:stretch>
            <a:fillRect/>
          </a:stretch>
        </p:blipFill>
        <p:spPr>
          <a:xfrm>
            <a:off x="1835696" y="6335239"/>
            <a:ext cx="720080" cy="406129"/>
          </a:xfrm>
          <a:prstGeom prst="rect">
            <a:avLst/>
          </a:prstGeom>
        </p:spPr>
      </p:pic>
      <p:pic>
        <p:nvPicPr>
          <p:cNvPr id="21" name="Imagem 20" descr="Logo Infraestrutura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6387713"/>
            <a:ext cx="1296144" cy="353655"/>
          </a:xfrm>
          <a:prstGeom prst="rect">
            <a:avLst/>
          </a:prstGeom>
        </p:spPr>
      </p:pic>
      <p:sp>
        <p:nvSpPr>
          <p:cNvPr id="22" name="CaixaDeTexto 21"/>
          <p:cNvSpPr txBox="1"/>
          <p:nvPr/>
        </p:nvSpPr>
        <p:spPr>
          <a:xfrm>
            <a:off x="3851920" y="6309320"/>
            <a:ext cx="489654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50" dirty="0" smtClean="0"/>
              <a:t>1ª Conferência Municipal de Habitação de Interesse Social</a:t>
            </a:r>
            <a:endParaRPr lang="pt-BR" sz="1050" dirty="0"/>
          </a:p>
          <a:p>
            <a:pPr algn="r"/>
            <a:r>
              <a:rPr lang="pt-BR" sz="1050" dirty="0" smtClean="0"/>
              <a:t>Habitação e o direito à cidade no debate em  Florianópolis</a:t>
            </a:r>
            <a:endParaRPr lang="pt-BR" sz="1050" dirty="0"/>
          </a:p>
        </p:txBody>
      </p:sp>
      <p:cxnSp>
        <p:nvCxnSpPr>
          <p:cNvPr id="23" name="Conector reto 22"/>
          <p:cNvCxnSpPr/>
          <p:nvPr/>
        </p:nvCxnSpPr>
        <p:spPr>
          <a:xfrm>
            <a:off x="179512" y="6237312"/>
            <a:ext cx="86409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"/>
          <p:cNvSpPr txBox="1">
            <a:spLocks noChangeArrowheads="1"/>
          </p:cNvSpPr>
          <p:nvPr/>
        </p:nvSpPr>
        <p:spPr bwMode="auto">
          <a:xfrm>
            <a:off x="1088231" y="2060848"/>
            <a:ext cx="696753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b="1" dirty="0" smtClean="0"/>
              <a:t>Instrumento do </a:t>
            </a:r>
            <a:r>
              <a:rPr lang="pt-BR" b="1" dirty="0"/>
              <a:t>Sistema Nacional de Habitação de Interesse Social que objetiva promover o planejamento das ações do setor habitacional de forma a garantir o acesso à moradia digna.</a:t>
            </a:r>
          </a:p>
        </p:txBody>
      </p:sp>
      <p:sp>
        <p:nvSpPr>
          <p:cNvPr id="25" name="TextBox 2"/>
          <p:cNvSpPr txBox="1">
            <a:spLocks noChangeArrowheads="1"/>
          </p:cNvSpPr>
          <p:nvPr/>
        </p:nvSpPr>
        <p:spPr bwMode="auto">
          <a:xfrm>
            <a:off x="872207" y="3141337"/>
            <a:ext cx="69675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</a:rPr>
              <a:t>PROCESSO DE CONSTRUÇÃO DO PLANO: </a:t>
            </a:r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26" name="TextBox 2"/>
          <p:cNvSpPr txBox="1">
            <a:spLocks noChangeArrowheads="1"/>
          </p:cNvSpPr>
          <p:nvPr/>
        </p:nvSpPr>
        <p:spPr bwMode="auto">
          <a:xfrm>
            <a:off x="683568" y="3756044"/>
            <a:ext cx="76328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/>
              <a:t>DIAGNÓSTICO                                                    ESTRATÉGIAS DE AÇÃO</a:t>
            </a:r>
            <a:endParaRPr lang="pt-BR" sz="2000" b="1" dirty="0"/>
          </a:p>
        </p:txBody>
      </p:sp>
      <p:sp>
        <p:nvSpPr>
          <p:cNvPr id="27" name="Seta para a direita 26"/>
          <p:cNvSpPr/>
          <p:nvPr/>
        </p:nvSpPr>
        <p:spPr>
          <a:xfrm>
            <a:off x="3723465" y="3717032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TextBox 2"/>
          <p:cNvSpPr txBox="1">
            <a:spLocks noChangeArrowheads="1"/>
          </p:cNvSpPr>
          <p:nvPr/>
        </p:nvSpPr>
        <p:spPr bwMode="auto">
          <a:xfrm>
            <a:off x="647564" y="4421430"/>
            <a:ext cx="392443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600" b="1" dirty="0" smtClean="0"/>
              <a:t>Produto 2: Inserção Regional e Características do Município</a:t>
            </a:r>
          </a:p>
          <a:p>
            <a:r>
              <a:rPr lang="pt-BR" sz="1600" b="1" dirty="0" smtClean="0"/>
              <a:t>Produto 3: Necessidades Habitacionais</a:t>
            </a:r>
          </a:p>
          <a:p>
            <a:r>
              <a:rPr lang="pt-BR" sz="1600" b="1" dirty="0" smtClean="0"/>
              <a:t>Produto 4: Inventário de Áreas Físicas para intervenção habitacional</a:t>
            </a:r>
          </a:p>
          <a:p>
            <a:r>
              <a:rPr lang="pt-BR" sz="1600" b="1" dirty="0" smtClean="0"/>
              <a:t>Produto 5: Análises Complementares</a:t>
            </a:r>
          </a:p>
          <a:p>
            <a:r>
              <a:rPr lang="pt-BR" sz="1600" b="1" dirty="0" smtClean="0"/>
              <a:t>Produto 6: Cenários</a:t>
            </a:r>
            <a:endParaRPr lang="pt-BR" sz="1600" b="1" dirty="0"/>
          </a:p>
        </p:txBody>
      </p:sp>
      <p:sp>
        <p:nvSpPr>
          <p:cNvPr id="29" name="Seta para baixo 28"/>
          <p:cNvSpPr/>
          <p:nvPr/>
        </p:nvSpPr>
        <p:spPr>
          <a:xfrm>
            <a:off x="1608201" y="4096688"/>
            <a:ext cx="288032" cy="36390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TextBox 2"/>
          <p:cNvSpPr txBox="1">
            <a:spLocks noChangeArrowheads="1"/>
          </p:cNvSpPr>
          <p:nvPr/>
        </p:nvSpPr>
        <p:spPr bwMode="auto">
          <a:xfrm>
            <a:off x="5292080" y="5016078"/>
            <a:ext cx="308696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600" b="1" dirty="0" smtClean="0"/>
              <a:t>PRIORIZAR METAS</a:t>
            </a:r>
          </a:p>
          <a:p>
            <a:r>
              <a:rPr lang="pt-BR" sz="1600" b="1" dirty="0" smtClean="0"/>
              <a:t>ALOCAR RECURSOS</a:t>
            </a:r>
          </a:p>
          <a:p>
            <a:r>
              <a:rPr lang="pt-BR" sz="1600" b="1" dirty="0" smtClean="0"/>
              <a:t>(CURTO, MÉDIO E LONGO PRAZO)</a:t>
            </a:r>
          </a:p>
          <a:p>
            <a:r>
              <a:rPr lang="pt-BR" sz="1600" b="1" dirty="0" smtClean="0"/>
              <a:t>DESENVOLVER AÇÕES </a:t>
            </a:r>
            <a:endParaRPr lang="pt-BR" sz="1600" b="1" dirty="0"/>
          </a:p>
        </p:txBody>
      </p:sp>
      <p:sp>
        <p:nvSpPr>
          <p:cNvPr id="31" name="TextBox 2"/>
          <p:cNvSpPr txBox="1">
            <a:spLocks noChangeArrowheads="1"/>
          </p:cNvSpPr>
          <p:nvPr/>
        </p:nvSpPr>
        <p:spPr bwMode="auto">
          <a:xfrm>
            <a:off x="5292080" y="4281667"/>
            <a:ext cx="392443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600" b="1" dirty="0" smtClean="0"/>
              <a:t>NORTEAR/ORIENTAR  MUNICÍPIO:</a:t>
            </a:r>
            <a:endParaRPr lang="pt-BR" sz="1600" b="1" dirty="0"/>
          </a:p>
        </p:txBody>
      </p:sp>
      <p:sp>
        <p:nvSpPr>
          <p:cNvPr id="32" name="Seta para baixo 31"/>
          <p:cNvSpPr/>
          <p:nvPr/>
        </p:nvSpPr>
        <p:spPr>
          <a:xfrm>
            <a:off x="6660232" y="4608809"/>
            <a:ext cx="288032" cy="36390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m 28" descr="LOGO 1 OFICIAL Conferência Habitação (3).png"/>
          <p:cNvPicPr>
            <a:picLocks noChangeAspect="1"/>
          </p:cNvPicPr>
          <p:nvPr/>
        </p:nvPicPr>
        <p:blipFill>
          <a:blip r:embed="rId2" cstate="print"/>
          <a:srcRect l="25857" t="55556" r="29772" b="33333"/>
          <a:stretch>
            <a:fillRect/>
          </a:stretch>
        </p:blipFill>
        <p:spPr>
          <a:xfrm>
            <a:off x="0" y="0"/>
            <a:ext cx="9144000" cy="836712"/>
          </a:xfrm>
          <a:prstGeom prst="rect">
            <a:avLst/>
          </a:prstGeom>
          <a:ln>
            <a:noFill/>
          </a:ln>
        </p:spPr>
      </p:pic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9788774" y="2602012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20" name="Diagram 5"/>
          <p:cNvGraphicFramePr/>
          <p:nvPr/>
        </p:nvGraphicFramePr>
        <p:xfrm>
          <a:off x="539552" y="1340768"/>
          <a:ext cx="8280920" cy="1296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" name="Forma livre 2"/>
          <p:cNvSpPr/>
          <p:nvPr/>
        </p:nvSpPr>
        <p:spPr>
          <a:xfrm>
            <a:off x="467544" y="908720"/>
            <a:ext cx="8424862" cy="360040"/>
          </a:xfrm>
          <a:custGeom>
            <a:avLst/>
            <a:gdLst>
              <a:gd name="connsiteX0" fmla="*/ 0 w 8424936"/>
              <a:gd name="connsiteY0" fmla="*/ 86874 h 521234"/>
              <a:gd name="connsiteX1" fmla="*/ 25445 w 8424936"/>
              <a:gd name="connsiteY1" fmla="*/ 25445 h 521234"/>
              <a:gd name="connsiteX2" fmla="*/ 86874 w 8424936"/>
              <a:gd name="connsiteY2" fmla="*/ 0 h 521234"/>
              <a:gd name="connsiteX3" fmla="*/ 8338062 w 8424936"/>
              <a:gd name="connsiteY3" fmla="*/ 0 h 521234"/>
              <a:gd name="connsiteX4" fmla="*/ 8399491 w 8424936"/>
              <a:gd name="connsiteY4" fmla="*/ 25445 h 521234"/>
              <a:gd name="connsiteX5" fmla="*/ 8424936 w 8424936"/>
              <a:gd name="connsiteY5" fmla="*/ 86874 h 521234"/>
              <a:gd name="connsiteX6" fmla="*/ 8424936 w 8424936"/>
              <a:gd name="connsiteY6" fmla="*/ 434360 h 521234"/>
              <a:gd name="connsiteX7" fmla="*/ 8399491 w 8424936"/>
              <a:gd name="connsiteY7" fmla="*/ 495789 h 521234"/>
              <a:gd name="connsiteX8" fmla="*/ 8338062 w 8424936"/>
              <a:gd name="connsiteY8" fmla="*/ 521234 h 521234"/>
              <a:gd name="connsiteX9" fmla="*/ 86874 w 8424936"/>
              <a:gd name="connsiteY9" fmla="*/ 521234 h 521234"/>
              <a:gd name="connsiteX10" fmla="*/ 25445 w 8424936"/>
              <a:gd name="connsiteY10" fmla="*/ 495789 h 521234"/>
              <a:gd name="connsiteX11" fmla="*/ 0 w 8424936"/>
              <a:gd name="connsiteY11" fmla="*/ 434360 h 521234"/>
              <a:gd name="connsiteX12" fmla="*/ 0 w 8424936"/>
              <a:gd name="connsiteY12" fmla="*/ 86874 h 521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24936" h="521234">
                <a:moveTo>
                  <a:pt x="0" y="86874"/>
                </a:moveTo>
                <a:cubicBezTo>
                  <a:pt x="0" y="63834"/>
                  <a:pt x="9153" y="41737"/>
                  <a:pt x="25445" y="25445"/>
                </a:cubicBezTo>
                <a:cubicBezTo>
                  <a:pt x="41737" y="9153"/>
                  <a:pt x="63834" y="0"/>
                  <a:pt x="86874" y="0"/>
                </a:cubicBezTo>
                <a:lnTo>
                  <a:pt x="8338062" y="0"/>
                </a:lnTo>
                <a:cubicBezTo>
                  <a:pt x="8361102" y="0"/>
                  <a:pt x="8383199" y="9153"/>
                  <a:pt x="8399491" y="25445"/>
                </a:cubicBezTo>
                <a:cubicBezTo>
                  <a:pt x="8415783" y="41737"/>
                  <a:pt x="8424936" y="63834"/>
                  <a:pt x="8424936" y="86874"/>
                </a:cubicBezTo>
                <a:lnTo>
                  <a:pt x="8424936" y="434360"/>
                </a:lnTo>
                <a:cubicBezTo>
                  <a:pt x="8424936" y="457400"/>
                  <a:pt x="8415783" y="479497"/>
                  <a:pt x="8399491" y="495789"/>
                </a:cubicBezTo>
                <a:cubicBezTo>
                  <a:pt x="8383199" y="512081"/>
                  <a:pt x="8361102" y="521234"/>
                  <a:pt x="8338062" y="521234"/>
                </a:cubicBezTo>
                <a:lnTo>
                  <a:pt x="86874" y="521234"/>
                </a:lnTo>
                <a:cubicBezTo>
                  <a:pt x="63834" y="521234"/>
                  <a:pt x="41737" y="512081"/>
                  <a:pt x="25445" y="495789"/>
                </a:cubicBezTo>
                <a:cubicBezTo>
                  <a:pt x="9153" y="479497"/>
                  <a:pt x="0" y="457400"/>
                  <a:pt x="0" y="434360"/>
                </a:cubicBezTo>
                <a:lnTo>
                  <a:pt x="0" y="86874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50800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4025" tIns="94025" rIns="94025" bIns="94025" spcCol="1270" anchor="ctr"/>
          <a:lstStyle/>
          <a:p>
            <a:pPr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1600" b="1" dirty="0">
                <a:solidFill>
                  <a:schemeClr val="bg1"/>
                </a:solidFill>
                <a:latin typeface="Arial"/>
                <a:cs typeface="Arial"/>
              </a:rPr>
              <a:t>P2. Programa de regularização Fundiária de Assentamentos Precários</a:t>
            </a:r>
          </a:p>
        </p:txBody>
      </p:sp>
      <p:sp>
        <p:nvSpPr>
          <p:cNvPr id="22" name="Forma livre 21"/>
          <p:cNvSpPr/>
          <p:nvPr/>
        </p:nvSpPr>
        <p:spPr>
          <a:xfrm>
            <a:off x="539552" y="2636912"/>
            <a:ext cx="8424863" cy="360040"/>
          </a:xfrm>
          <a:custGeom>
            <a:avLst/>
            <a:gdLst>
              <a:gd name="connsiteX0" fmla="*/ 0 w 8424936"/>
              <a:gd name="connsiteY0" fmla="*/ 86874 h 521234"/>
              <a:gd name="connsiteX1" fmla="*/ 25445 w 8424936"/>
              <a:gd name="connsiteY1" fmla="*/ 25445 h 521234"/>
              <a:gd name="connsiteX2" fmla="*/ 86874 w 8424936"/>
              <a:gd name="connsiteY2" fmla="*/ 0 h 521234"/>
              <a:gd name="connsiteX3" fmla="*/ 8338062 w 8424936"/>
              <a:gd name="connsiteY3" fmla="*/ 0 h 521234"/>
              <a:gd name="connsiteX4" fmla="*/ 8399491 w 8424936"/>
              <a:gd name="connsiteY4" fmla="*/ 25445 h 521234"/>
              <a:gd name="connsiteX5" fmla="*/ 8424936 w 8424936"/>
              <a:gd name="connsiteY5" fmla="*/ 86874 h 521234"/>
              <a:gd name="connsiteX6" fmla="*/ 8424936 w 8424936"/>
              <a:gd name="connsiteY6" fmla="*/ 434360 h 521234"/>
              <a:gd name="connsiteX7" fmla="*/ 8399491 w 8424936"/>
              <a:gd name="connsiteY7" fmla="*/ 495789 h 521234"/>
              <a:gd name="connsiteX8" fmla="*/ 8338062 w 8424936"/>
              <a:gd name="connsiteY8" fmla="*/ 521234 h 521234"/>
              <a:gd name="connsiteX9" fmla="*/ 86874 w 8424936"/>
              <a:gd name="connsiteY9" fmla="*/ 521234 h 521234"/>
              <a:gd name="connsiteX10" fmla="*/ 25445 w 8424936"/>
              <a:gd name="connsiteY10" fmla="*/ 495789 h 521234"/>
              <a:gd name="connsiteX11" fmla="*/ 0 w 8424936"/>
              <a:gd name="connsiteY11" fmla="*/ 434360 h 521234"/>
              <a:gd name="connsiteX12" fmla="*/ 0 w 8424936"/>
              <a:gd name="connsiteY12" fmla="*/ 86874 h 521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24936" h="521234">
                <a:moveTo>
                  <a:pt x="0" y="86874"/>
                </a:moveTo>
                <a:cubicBezTo>
                  <a:pt x="0" y="63834"/>
                  <a:pt x="9153" y="41737"/>
                  <a:pt x="25445" y="25445"/>
                </a:cubicBezTo>
                <a:cubicBezTo>
                  <a:pt x="41737" y="9153"/>
                  <a:pt x="63834" y="0"/>
                  <a:pt x="86874" y="0"/>
                </a:cubicBezTo>
                <a:lnTo>
                  <a:pt x="8338062" y="0"/>
                </a:lnTo>
                <a:cubicBezTo>
                  <a:pt x="8361102" y="0"/>
                  <a:pt x="8383199" y="9153"/>
                  <a:pt x="8399491" y="25445"/>
                </a:cubicBezTo>
                <a:cubicBezTo>
                  <a:pt x="8415783" y="41737"/>
                  <a:pt x="8424936" y="63834"/>
                  <a:pt x="8424936" y="86874"/>
                </a:cubicBezTo>
                <a:lnTo>
                  <a:pt x="8424936" y="434360"/>
                </a:lnTo>
                <a:cubicBezTo>
                  <a:pt x="8424936" y="457400"/>
                  <a:pt x="8415783" y="479497"/>
                  <a:pt x="8399491" y="495789"/>
                </a:cubicBezTo>
                <a:cubicBezTo>
                  <a:pt x="8383199" y="512081"/>
                  <a:pt x="8361102" y="521234"/>
                  <a:pt x="8338062" y="521234"/>
                </a:cubicBezTo>
                <a:lnTo>
                  <a:pt x="86874" y="521234"/>
                </a:lnTo>
                <a:cubicBezTo>
                  <a:pt x="63834" y="521234"/>
                  <a:pt x="41737" y="512081"/>
                  <a:pt x="25445" y="495789"/>
                </a:cubicBezTo>
                <a:cubicBezTo>
                  <a:pt x="9153" y="479497"/>
                  <a:pt x="0" y="457400"/>
                  <a:pt x="0" y="434360"/>
                </a:cubicBezTo>
                <a:lnTo>
                  <a:pt x="0" y="86874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50800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4025" tIns="94025" rIns="94025" bIns="94025" spcCol="1270" anchor="ctr"/>
          <a:lstStyle/>
          <a:p>
            <a:pPr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1600" b="1" dirty="0">
                <a:solidFill>
                  <a:schemeClr val="bg1"/>
                </a:solidFill>
                <a:latin typeface="Arial"/>
                <a:cs typeface="Arial"/>
              </a:rPr>
              <a:t>P3. Programa de Redução de Risco</a:t>
            </a:r>
          </a:p>
        </p:txBody>
      </p:sp>
      <p:graphicFrame>
        <p:nvGraphicFramePr>
          <p:cNvPr id="24" name="Diagram 1"/>
          <p:cNvGraphicFramePr/>
          <p:nvPr>
            <p:extLst>
              <p:ext uri="{D42A27DB-BD31-4B8C-83A1-F6EECF244321}">
                <p14:modId xmlns:p14="http://schemas.microsoft.com/office/powerpoint/2010/main" val="3208286088"/>
              </p:ext>
            </p:extLst>
          </p:nvPr>
        </p:nvGraphicFramePr>
        <p:xfrm>
          <a:off x="539552" y="3068960"/>
          <a:ext cx="8329364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539552" y="260648"/>
            <a:ext cx="8136904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PROGRAMAS DE AÇÃO</a:t>
            </a:r>
            <a:endParaRPr lang="pt-B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" grpId="0">
        <p:bldAsOne/>
      </p:bldGraphic>
      <p:bldP spid="23" grpId="0" animBg="1"/>
      <p:bldGraphic spid="24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m 28" descr="LOGO 1 OFICIAL Conferência Habitação (3).png"/>
          <p:cNvPicPr>
            <a:picLocks noChangeAspect="1"/>
          </p:cNvPicPr>
          <p:nvPr/>
        </p:nvPicPr>
        <p:blipFill>
          <a:blip r:embed="rId2" cstate="print"/>
          <a:srcRect l="25857" t="55556" r="29772" b="33333"/>
          <a:stretch>
            <a:fillRect/>
          </a:stretch>
        </p:blipFill>
        <p:spPr>
          <a:xfrm>
            <a:off x="0" y="0"/>
            <a:ext cx="9144000" cy="836712"/>
          </a:xfrm>
          <a:prstGeom prst="rect">
            <a:avLst/>
          </a:prstGeom>
          <a:ln>
            <a:noFill/>
          </a:ln>
        </p:spPr>
      </p:pic>
      <p:pic>
        <p:nvPicPr>
          <p:cNvPr id="11" name="Imagem 10" descr="LOGO 1 OFICIAL Conferência Habitação (3).png"/>
          <p:cNvPicPr>
            <a:picLocks noChangeAspect="1"/>
          </p:cNvPicPr>
          <p:nvPr/>
        </p:nvPicPr>
        <p:blipFill>
          <a:blip r:embed="rId3" cstate="print"/>
          <a:srcRect l="6061" r="6061" b="37941"/>
          <a:stretch>
            <a:fillRect/>
          </a:stretch>
        </p:blipFill>
        <p:spPr>
          <a:xfrm>
            <a:off x="1835696" y="6335239"/>
            <a:ext cx="720080" cy="406129"/>
          </a:xfrm>
          <a:prstGeom prst="rect">
            <a:avLst/>
          </a:prstGeom>
        </p:spPr>
      </p:pic>
      <p:pic>
        <p:nvPicPr>
          <p:cNvPr id="13" name="Imagem 12" descr="Logo Infraestrutura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6387713"/>
            <a:ext cx="1296144" cy="353655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3851920" y="6309320"/>
            <a:ext cx="489654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50" dirty="0" smtClean="0"/>
              <a:t>1ª Conferência Municipal de Habitação de Interesse Social</a:t>
            </a:r>
            <a:endParaRPr lang="pt-BR" sz="1050" dirty="0"/>
          </a:p>
          <a:p>
            <a:pPr algn="r"/>
            <a:r>
              <a:rPr lang="pt-BR" sz="1050" dirty="0" smtClean="0"/>
              <a:t>Habitação e o direito à cidade no debate em  Florianópolis</a:t>
            </a:r>
            <a:endParaRPr lang="pt-BR" sz="1050" dirty="0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cxnSp>
        <p:nvCxnSpPr>
          <p:cNvPr id="25" name="Conector reto 24"/>
          <p:cNvCxnSpPr/>
          <p:nvPr/>
        </p:nvCxnSpPr>
        <p:spPr>
          <a:xfrm>
            <a:off x="179512" y="6237312"/>
            <a:ext cx="86409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Diagram 5"/>
          <p:cNvGraphicFramePr/>
          <p:nvPr>
            <p:extLst>
              <p:ext uri="{D42A27DB-BD31-4B8C-83A1-F6EECF244321}">
                <p14:modId xmlns:p14="http://schemas.microsoft.com/office/powerpoint/2010/main" val="4022355589"/>
              </p:ext>
            </p:extLst>
          </p:nvPr>
        </p:nvGraphicFramePr>
        <p:xfrm>
          <a:off x="302825" y="2780928"/>
          <a:ext cx="8600458" cy="2435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5" name="Forma livre 2"/>
          <p:cNvSpPr/>
          <p:nvPr/>
        </p:nvSpPr>
        <p:spPr>
          <a:xfrm>
            <a:off x="395536" y="1412776"/>
            <a:ext cx="8424862" cy="522287"/>
          </a:xfrm>
          <a:custGeom>
            <a:avLst/>
            <a:gdLst>
              <a:gd name="connsiteX0" fmla="*/ 0 w 8424936"/>
              <a:gd name="connsiteY0" fmla="*/ 86874 h 521234"/>
              <a:gd name="connsiteX1" fmla="*/ 25445 w 8424936"/>
              <a:gd name="connsiteY1" fmla="*/ 25445 h 521234"/>
              <a:gd name="connsiteX2" fmla="*/ 86874 w 8424936"/>
              <a:gd name="connsiteY2" fmla="*/ 0 h 521234"/>
              <a:gd name="connsiteX3" fmla="*/ 8338062 w 8424936"/>
              <a:gd name="connsiteY3" fmla="*/ 0 h 521234"/>
              <a:gd name="connsiteX4" fmla="*/ 8399491 w 8424936"/>
              <a:gd name="connsiteY4" fmla="*/ 25445 h 521234"/>
              <a:gd name="connsiteX5" fmla="*/ 8424936 w 8424936"/>
              <a:gd name="connsiteY5" fmla="*/ 86874 h 521234"/>
              <a:gd name="connsiteX6" fmla="*/ 8424936 w 8424936"/>
              <a:gd name="connsiteY6" fmla="*/ 434360 h 521234"/>
              <a:gd name="connsiteX7" fmla="*/ 8399491 w 8424936"/>
              <a:gd name="connsiteY7" fmla="*/ 495789 h 521234"/>
              <a:gd name="connsiteX8" fmla="*/ 8338062 w 8424936"/>
              <a:gd name="connsiteY8" fmla="*/ 521234 h 521234"/>
              <a:gd name="connsiteX9" fmla="*/ 86874 w 8424936"/>
              <a:gd name="connsiteY9" fmla="*/ 521234 h 521234"/>
              <a:gd name="connsiteX10" fmla="*/ 25445 w 8424936"/>
              <a:gd name="connsiteY10" fmla="*/ 495789 h 521234"/>
              <a:gd name="connsiteX11" fmla="*/ 0 w 8424936"/>
              <a:gd name="connsiteY11" fmla="*/ 434360 h 521234"/>
              <a:gd name="connsiteX12" fmla="*/ 0 w 8424936"/>
              <a:gd name="connsiteY12" fmla="*/ 86874 h 521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24936" h="521234">
                <a:moveTo>
                  <a:pt x="0" y="86874"/>
                </a:moveTo>
                <a:cubicBezTo>
                  <a:pt x="0" y="63834"/>
                  <a:pt x="9153" y="41737"/>
                  <a:pt x="25445" y="25445"/>
                </a:cubicBezTo>
                <a:cubicBezTo>
                  <a:pt x="41737" y="9153"/>
                  <a:pt x="63834" y="0"/>
                  <a:pt x="86874" y="0"/>
                </a:cubicBezTo>
                <a:lnTo>
                  <a:pt x="8338062" y="0"/>
                </a:lnTo>
                <a:cubicBezTo>
                  <a:pt x="8361102" y="0"/>
                  <a:pt x="8383199" y="9153"/>
                  <a:pt x="8399491" y="25445"/>
                </a:cubicBezTo>
                <a:cubicBezTo>
                  <a:pt x="8415783" y="41737"/>
                  <a:pt x="8424936" y="63834"/>
                  <a:pt x="8424936" y="86874"/>
                </a:cubicBezTo>
                <a:lnTo>
                  <a:pt x="8424936" y="434360"/>
                </a:lnTo>
                <a:cubicBezTo>
                  <a:pt x="8424936" y="457400"/>
                  <a:pt x="8415783" y="479497"/>
                  <a:pt x="8399491" y="495789"/>
                </a:cubicBezTo>
                <a:cubicBezTo>
                  <a:pt x="8383199" y="512081"/>
                  <a:pt x="8361102" y="521234"/>
                  <a:pt x="8338062" y="521234"/>
                </a:cubicBezTo>
                <a:lnTo>
                  <a:pt x="86874" y="521234"/>
                </a:lnTo>
                <a:cubicBezTo>
                  <a:pt x="63834" y="521234"/>
                  <a:pt x="41737" y="512081"/>
                  <a:pt x="25445" y="495789"/>
                </a:cubicBezTo>
                <a:cubicBezTo>
                  <a:pt x="9153" y="479497"/>
                  <a:pt x="0" y="457400"/>
                  <a:pt x="0" y="434360"/>
                </a:cubicBezTo>
                <a:lnTo>
                  <a:pt x="0" y="86874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50800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4025" tIns="94025" rIns="94025" bIns="94025" spcCol="1270" anchor="ctr"/>
          <a:lstStyle/>
          <a:p>
            <a:pPr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b="1" dirty="0">
                <a:solidFill>
                  <a:schemeClr val="bg1"/>
                </a:solidFill>
                <a:latin typeface="Arial"/>
                <a:cs typeface="Arial"/>
              </a:rPr>
              <a:t>P4. Programa de atendimento ao cidadão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539552" y="260648"/>
            <a:ext cx="8136904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PROGRAMAS DE AÇÃO</a:t>
            </a:r>
            <a:endParaRPr lang="pt-B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m 28" descr="LOGO 1 OFICIAL Conferência Habitação (3).png"/>
          <p:cNvPicPr>
            <a:picLocks noChangeAspect="1"/>
          </p:cNvPicPr>
          <p:nvPr/>
        </p:nvPicPr>
        <p:blipFill>
          <a:blip r:embed="rId2" cstate="print"/>
          <a:srcRect l="25857" t="55556" r="29772" b="33333"/>
          <a:stretch>
            <a:fillRect/>
          </a:stretch>
        </p:blipFill>
        <p:spPr>
          <a:xfrm>
            <a:off x="0" y="0"/>
            <a:ext cx="9144000" cy="836712"/>
          </a:xfrm>
          <a:prstGeom prst="rect">
            <a:avLst/>
          </a:prstGeom>
          <a:ln>
            <a:noFill/>
          </a:ln>
        </p:spPr>
      </p:pic>
      <p:pic>
        <p:nvPicPr>
          <p:cNvPr id="11" name="Imagem 10" descr="LOGO 1 OFICIAL Conferência Habitação (3).png"/>
          <p:cNvPicPr>
            <a:picLocks noChangeAspect="1"/>
          </p:cNvPicPr>
          <p:nvPr/>
        </p:nvPicPr>
        <p:blipFill>
          <a:blip r:embed="rId3" cstate="print"/>
          <a:srcRect l="6061" r="6061" b="37941"/>
          <a:stretch>
            <a:fillRect/>
          </a:stretch>
        </p:blipFill>
        <p:spPr>
          <a:xfrm>
            <a:off x="1835696" y="6335239"/>
            <a:ext cx="720080" cy="406129"/>
          </a:xfrm>
          <a:prstGeom prst="rect">
            <a:avLst/>
          </a:prstGeom>
        </p:spPr>
      </p:pic>
      <p:pic>
        <p:nvPicPr>
          <p:cNvPr id="13" name="Imagem 12" descr="Logo Infraestrutura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6387713"/>
            <a:ext cx="1296144" cy="353655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3851920" y="6309320"/>
            <a:ext cx="489654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50" dirty="0" smtClean="0"/>
              <a:t>1ª Conferência Municipal de Habitação de Interesse Social</a:t>
            </a:r>
            <a:endParaRPr lang="pt-BR" sz="1050" dirty="0"/>
          </a:p>
          <a:p>
            <a:pPr algn="r"/>
            <a:r>
              <a:rPr lang="pt-BR" sz="1050" dirty="0" smtClean="0"/>
              <a:t>Habitação e o direito à cidade no debate em  Florianópolis</a:t>
            </a:r>
            <a:endParaRPr lang="pt-BR" sz="1050" dirty="0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cxnSp>
        <p:nvCxnSpPr>
          <p:cNvPr id="25" name="Conector reto 24"/>
          <p:cNvCxnSpPr/>
          <p:nvPr/>
        </p:nvCxnSpPr>
        <p:spPr>
          <a:xfrm>
            <a:off x="179512" y="6237312"/>
            <a:ext cx="86409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orma livre 15"/>
          <p:cNvSpPr/>
          <p:nvPr/>
        </p:nvSpPr>
        <p:spPr>
          <a:xfrm>
            <a:off x="323528" y="908720"/>
            <a:ext cx="8424863" cy="432048"/>
          </a:xfrm>
          <a:custGeom>
            <a:avLst/>
            <a:gdLst>
              <a:gd name="connsiteX0" fmla="*/ 0 w 8424936"/>
              <a:gd name="connsiteY0" fmla="*/ 86874 h 521234"/>
              <a:gd name="connsiteX1" fmla="*/ 25445 w 8424936"/>
              <a:gd name="connsiteY1" fmla="*/ 25445 h 521234"/>
              <a:gd name="connsiteX2" fmla="*/ 86874 w 8424936"/>
              <a:gd name="connsiteY2" fmla="*/ 0 h 521234"/>
              <a:gd name="connsiteX3" fmla="*/ 8338062 w 8424936"/>
              <a:gd name="connsiteY3" fmla="*/ 0 h 521234"/>
              <a:gd name="connsiteX4" fmla="*/ 8399491 w 8424936"/>
              <a:gd name="connsiteY4" fmla="*/ 25445 h 521234"/>
              <a:gd name="connsiteX5" fmla="*/ 8424936 w 8424936"/>
              <a:gd name="connsiteY5" fmla="*/ 86874 h 521234"/>
              <a:gd name="connsiteX6" fmla="*/ 8424936 w 8424936"/>
              <a:gd name="connsiteY6" fmla="*/ 434360 h 521234"/>
              <a:gd name="connsiteX7" fmla="*/ 8399491 w 8424936"/>
              <a:gd name="connsiteY7" fmla="*/ 495789 h 521234"/>
              <a:gd name="connsiteX8" fmla="*/ 8338062 w 8424936"/>
              <a:gd name="connsiteY8" fmla="*/ 521234 h 521234"/>
              <a:gd name="connsiteX9" fmla="*/ 86874 w 8424936"/>
              <a:gd name="connsiteY9" fmla="*/ 521234 h 521234"/>
              <a:gd name="connsiteX10" fmla="*/ 25445 w 8424936"/>
              <a:gd name="connsiteY10" fmla="*/ 495789 h 521234"/>
              <a:gd name="connsiteX11" fmla="*/ 0 w 8424936"/>
              <a:gd name="connsiteY11" fmla="*/ 434360 h 521234"/>
              <a:gd name="connsiteX12" fmla="*/ 0 w 8424936"/>
              <a:gd name="connsiteY12" fmla="*/ 86874 h 521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24936" h="521234">
                <a:moveTo>
                  <a:pt x="0" y="86874"/>
                </a:moveTo>
                <a:cubicBezTo>
                  <a:pt x="0" y="63834"/>
                  <a:pt x="9153" y="41737"/>
                  <a:pt x="25445" y="25445"/>
                </a:cubicBezTo>
                <a:cubicBezTo>
                  <a:pt x="41737" y="9153"/>
                  <a:pt x="63834" y="0"/>
                  <a:pt x="86874" y="0"/>
                </a:cubicBezTo>
                <a:lnTo>
                  <a:pt x="8338062" y="0"/>
                </a:lnTo>
                <a:cubicBezTo>
                  <a:pt x="8361102" y="0"/>
                  <a:pt x="8383199" y="9153"/>
                  <a:pt x="8399491" y="25445"/>
                </a:cubicBezTo>
                <a:cubicBezTo>
                  <a:pt x="8415783" y="41737"/>
                  <a:pt x="8424936" y="63834"/>
                  <a:pt x="8424936" y="86874"/>
                </a:cubicBezTo>
                <a:lnTo>
                  <a:pt x="8424936" y="434360"/>
                </a:lnTo>
                <a:cubicBezTo>
                  <a:pt x="8424936" y="457400"/>
                  <a:pt x="8415783" y="479497"/>
                  <a:pt x="8399491" y="495789"/>
                </a:cubicBezTo>
                <a:cubicBezTo>
                  <a:pt x="8383199" y="512081"/>
                  <a:pt x="8361102" y="521234"/>
                  <a:pt x="8338062" y="521234"/>
                </a:cubicBezTo>
                <a:lnTo>
                  <a:pt x="86874" y="521234"/>
                </a:lnTo>
                <a:cubicBezTo>
                  <a:pt x="63834" y="521234"/>
                  <a:pt x="41737" y="512081"/>
                  <a:pt x="25445" y="495789"/>
                </a:cubicBezTo>
                <a:cubicBezTo>
                  <a:pt x="9153" y="479497"/>
                  <a:pt x="0" y="457400"/>
                  <a:pt x="0" y="434360"/>
                </a:cubicBezTo>
                <a:lnTo>
                  <a:pt x="0" y="86874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50800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4025" tIns="94025" rIns="94025" bIns="94025" spcCol="1270" anchor="ctr"/>
          <a:lstStyle/>
          <a:p>
            <a:pPr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b="1" dirty="0">
                <a:solidFill>
                  <a:schemeClr val="bg1"/>
                </a:solidFill>
                <a:latin typeface="Arial"/>
                <a:cs typeface="Arial"/>
              </a:rPr>
              <a:t>P5. Programa de Desenvolvimento Institucional</a:t>
            </a:r>
          </a:p>
        </p:txBody>
      </p:sp>
      <p:graphicFrame>
        <p:nvGraphicFramePr>
          <p:cNvPr id="18" name="Diagram 1"/>
          <p:cNvGraphicFramePr/>
          <p:nvPr>
            <p:extLst>
              <p:ext uri="{D42A27DB-BD31-4B8C-83A1-F6EECF244321}">
                <p14:modId xmlns:p14="http://schemas.microsoft.com/office/powerpoint/2010/main" val="2625573675"/>
              </p:ext>
            </p:extLst>
          </p:nvPr>
        </p:nvGraphicFramePr>
        <p:xfrm>
          <a:off x="467544" y="1628800"/>
          <a:ext cx="7890956" cy="4323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9716766" y="278990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2" name="Forma livre 11"/>
          <p:cNvSpPr/>
          <p:nvPr/>
        </p:nvSpPr>
        <p:spPr>
          <a:xfrm>
            <a:off x="323528" y="3501008"/>
            <a:ext cx="8424863" cy="432048"/>
          </a:xfrm>
          <a:custGeom>
            <a:avLst/>
            <a:gdLst>
              <a:gd name="connsiteX0" fmla="*/ 0 w 8424936"/>
              <a:gd name="connsiteY0" fmla="*/ 86874 h 521234"/>
              <a:gd name="connsiteX1" fmla="*/ 25445 w 8424936"/>
              <a:gd name="connsiteY1" fmla="*/ 25445 h 521234"/>
              <a:gd name="connsiteX2" fmla="*/ 86874 w 8424936"/>
              <a:gd name="connsiteY2" fmla="*/ 0 h 521234"/>
              <a:gd name="connsiteX3" fmla="*/ 8338062 w 8424936"/>
              <a:gd name="connsiteY3" fmla="*/ 0 h 521234"/>
              <a:gd name="connsiteX4" fmla="*/ 8399491 w 8424936"/>
              <a:gd name="connsiteY4" fmla="*/ 25445 h 521234"/>
              <a:gd name="connsiteX5" fmla="*/ 8424936 w 8424936"/>
              <a:gd name="connsiteY5" fmla="*/ 86874 h 521234"/>
              <a:gd name="connsiteX6" fmla="*/ 8424936 w 8424936"/>
              <a:gd name="connsiteY6" fmla="*/ 434360 h 521234"/>
              <a:gd name="connsiteX7" fmla="*/ 8399491 w 8424936"/>
              <a:gd name="connsiteY7" fmla="*/ 495789 h 521234"/>
              <a:gd name="connsiteX8" fmla="*/ 8338062 w 8424936"/>
              <a:gd name="connsiteY8" fmla="*/ 521234 h 521234"/>
              <a:gd name="connsiteX9" fmla="*/ 86874 w 8424936"/>
              <a:gd name="connsiteY9" fmla="*/ 521234 h 521234"/>
              <a:gd name="connsiteX10" fmla="*/ 25445 w 8424936"/>
              <a:gd name="connsiteY10" fmla="*/ 495789 h 521234"/>
              <a:gd name="connsiteX11" fmla="*/ 0 w 8424936"/>
              <a:gd name="connsiteY11" fmla="*/ 434360 h 521234"/>
              <a:gd name="connsiteX12" fmla="*/ 0 w 8424936"/>
              <a:gd name="connsiteY12" fmla="*/ 86874 h 521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24936" h="521234">
                <a:moveTo>
                  <a:pt x="0" y="86874"/>
                </a:moveTo>
                <a:cubicBezTo>
                  <a:pt x="0" y="63834"/>
                  <a:pt x="9153" y="41737"/>
                  <a:pt x="25445" y="25445"/>
                </a:cubicBezTo>
                <a:cubicBezTo>
                  <a:pt x="41737" y="9153"/>
                  <a:pt x="63834" y="0"/>
                  <a:pt x="86874" y="0"/>
                </a:cubicBezTo>
                <a:lnTo>
                  <a:pt x="8338062" y="0"/>
                </a:lnTo>
                <a:cubicBezTo>
                  <a:pt x="8361102" y="0"/>
                  <a:pt x="8383199" y="9153"/>
                  <a:pt x="8399491" y="25445"/>
                </a:cubicBezTo>
                <a:cubicBezTo>
                  <a:pt x="8415783" y="41737"/>
                  <a:pt x="8424936" y="63834"/>
                  <a:pt x="8424936" y="86874"/>
                </a:cubicBezTo>
                <a:lnTo>
                  <a:pt x="8424936" y="434360"/>
                </a:lnTo>
                <a:cubicBezTo>
                  <a:pt x="8424936" y="457400"/>
                  <a:pt x="8415783" y="479497"/>
                  <a:pt x="8399491" y="495789"/>
                </a:cubicBezTo>
                <a:cubicBezTo>
                  <a:pt x="8383199" y="512081"/>
                  <a:pt x="8361102" y="521234"/>
                  <a:pt x="8338062" y="521234"/>
                </a:cubicBezTo>
                <a:lnTo>
                  <a:pt x="86874" y="521234"/>
                </a:lnTo>
                <a:cubicBezTo>
                  <a:pt x="63834" y="521234"/>
                  <a:pt x="41737" y="512081"/>
                  <a:pt x="25445" y="495789"/>
                </a:cubicBezTo>
                <a:cubicBezTo>
                  <a:pt x="9153" y="479497"/>
                  <a:pt x="0" y="457400"/>
                  <a:pt x="0" y="434360"/>
                </a:cubicBezTo>
                <a:lnTo>
                  <a:pt x="0" y="86874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50800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4025" tIns="94025" rIns="94025" bIns="94025" spcCol="1270" anchor="ctr"/>
          <a:lstStyle/>
          <a:p>
            <a:pPr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b="1" dirty="0" smtClean="0">
                <a:solidFill>
                  <a:schemeClr val="bg1"/>
                </a:solidFill>
                <a:latin typeface="Arial"/>
                <a:cs typeface="Arial"/>
              </a:rPr>
              <a:t>P6. </a:t>
            </a:r>
            <a:r>
              <a:rPr lang="pt-BR" b="1" dirty="0">
                <a:solidFill>
                  <a:schemeClr val="bg1"/>
                </a:solidFill>
                <a:latin typeface="Arial"/>
                <a:cs typeface="Arial"/>
              </a:rPr>
              <a:t>Programa de </a:t>
            </a:r>
            <a:r>
              <a:rPr lang="pt-BR" b="1" dirty="0" smtClean="0">
                <a:solidFill>
                  <a:schemeClr val="bg1"/>
                </a:solidFill>
                <a:latin typeface="Arial"/>
                <a:cs typeface="Arial"/>
              </a:rPr>
              <a:t>Mobilização e Organização Comunitária</a:t>
            </a:r>
            <a:endParaRPr lang="pt-BR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539552" y="260648"/>
            <a:ext cx="8136904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PROGRAMAS DE AÇÃO</a:t>
            </a:r>
            <a:endParaRPr lang="pt-B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m 28" descr="LOGO 1 OFICIAL Conferência Habitação (3).png"/>
          <p:cNvPicPr>
            <a:picLocks noChangeAspect="1"/>
          </p:cNvPicPr>
          <p:nvPr/>
        </p:nvPicPr>
        <p:blipFill>
          <a:blip r:embed="rId2" cstate="print"/>
          <a:srcRect l="25857" t="55556" r="29772" b="33333"/>
          <a:stretch>
            <a:fillRect/>
          </a:stretch>
        </p:blipFill>
        <p:spPr>
          <a:xfrm>
            <a:off x="0" y="0"/>
            <a:ext cx="9144000" cy="836712"/>
          </a:xfrm>
          <a:prstGeom prst="rect">
            <a:avLst/>
          </a:prstGeom>
          <a:ln>
            <a:noFill/>
          </a:ln>
        </p:spPr>
      </p:pic>
      <p:pic>
        <p:nvPicPr>
          <p:cNvPr id="11" name="Imagem 10" descr="LOGO 1 OFICIAL Conferência Habitação (3).png"/>
          <p:cNvPicPr>
            <a:picLocks noChangeAspect="1"/>
          </p:cNvPicPr>
          <p:nvPr/>
        </p:nvPicPr>
        <p:blipFill>
          <a:blip r:embed="rId3" cstate="print"/>
          <a:srcRect l="6061" r="6061" b="37941"/>
          <a:stretch>
            <a:fillRect/>
          </a:stretch>
        </p:blipFill>
        <p:spPr>
          <a:xfrm>
            <a:off x="1835696" y="6335239"/>
            <a:ext cx="720080" cy="406129"/>
          </a:xfrm>
          <a:prstGeom prst="rect">
            <a:avLst/>
          </a:prstGeom>
        </p:spPr>
      </p:pic>
      <p:pic>
        <p:nvPicPr>
          <p:cNvPr id="13" name="Imagem 12" descr="Logo Infraestrutura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6387713"/>
            <a:ext cx="1296144" cy="353655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3851920" y="6309320"/>
            <a:ext cx="489654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50" dirty="0" smtClean="0"/>
              <a:t>1ª Conferência Municipal de Habitação de Interesse Social</a:t>
            </a:r>
            <a:endParaRPr lang="pt-BR" sz="1050" dirty="0"/>
          </a:p>
          <a:p>
            <a:pPr algn="r"/>
            <a:r>
              <a:rPr lang="pt-BR" sz="1050" dirty="0" smtClean="0"/>
              <a:t>Habitação e o direito à cidade no debate em  Florianópolis</a:t>
            </a:r>
            <a:endParaRPr lang="pt-BR" sz="1050" dirty="0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cxnSp>
        <p:nvCxnSpPr>
          <p:cNvPr id="25" name="Conector reto 24"/>
          <p:cNvCxnSpPr/>
          <p:nvPr/>
        </p:nvCxnSpPr>
        <p:spPr>
          <a:xfrm>
            <a:off x="179512" y="6237312"/>
            <a:ext cx="86409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9716766" y="278990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5" name="CaixaDeTexto 14"/>
          <p:cNvSpPr txBox="1"/>
          <p:nvPr/>
        </p:nvSpPr>
        <p:spPr>
          <a:xfrm>
            <a:off x="539552" y="260648"/>
            <a:ext cx="8136904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AÇÕES INSTITUCIONAIS</a:t>
            </a:r>
            <a:endParaRPr lang="pt-BR" sz="2400" b="1" dirty="0"/>
          </a:p>
        </p:txBody>
      </p:sp>
      <p:sp>
        <p:nvSpPr>
          <p:cNvPr id="20" name="CaixaDeTexto 2"/>
          <p:cNvSpPr txBox="1">
            <a:spLocks noChangeArrowheads="1"/>
          </p:cNvSpPr>
          <p:nvPr/>
        </p:nvSpPr>
        <p:spPr bwMode="auto">
          <a:xfrm>
            <a:off x="683568" y="1700808"/>
            <a:ext cx="8715375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pt-BR" b="1" dirty="0"/>
              <a:t>Ações de Articulação Interna;</a:t>
            </a:r>
          </a:p>
          <a:p>
            <a:pPr>
              <a:buFontTx/>
              <a:buChar char="•"/>
            </a:pPr>
            <a:endParaRPr lang="pt-BR" b="1" dirty="0"/>
          </a:p>
          <a:p>
            <a:pPr>
              <a:buFontTx/>
              <a:buChar char="•"/>
            </a:pPr>
            <a:r>
              <a:rPr lang="pt-BR" b="1" dirty="0"/>
              <a:t>Ações de Articulação Regional;</a:t>
            </a:r>
          </a:p>
          <a:p>
            <a:pPr>
              <a:buFontTx/>
              <a:buChar char="•"/>
            </a:pPr>
            <a:endParaRPr lang="pt-BR" b="1" dirty="0"/>
          </a:p>
          <a:p>
            <a:pPr>
              <a:buFontTx/>
              <a:buChar char="•"/>
            </a:pPr>
            <a:r>
              <a:rPr lang="pt-BR" b="1" dirty="0"/>
              <a:t>Ações de Articulação junto a outras esferas;</a:t>
            </a:r>
          </a:p>
          <a:p>
            <a:pPr>
              <a:buFontTx/>
              <a:buChar char="•"/>
            </a:pPr>
            <a:endParaRPr lang="pt-BR" b="1" dirty="0"/>
          </a:p>
          <a:p>
            <a:pPr>
              <a:buFontTx/>
              <a:buChar char="•"/>
            </a:pPr>
            <a:r>
              <a:rPr lang="pt-BR" b="1" dirty="0"/>
              <a:t>Estruturação de Instrumentos de Planejamento, Gestão e Regulação;</a:t>
            </a:r>
          </a:p>
          <a:p>
            <a:pPr>
              <a:buFontTx/>
              <a:buChar char="•"/>
            </a:pPr>
            <a:endParaRPr lang="pt-BR" b="1" dirty="0"/>
          </a:p>
          <a:p>
            <a:pPr>
              <a:buFontTx/>
              <a:buChar char="•"/>
            </a:pPr>
            <a:r>
              <a:rPr lang="pt-BR" b="1" dirty="0"/>
              <a:t>Fortalecimento do Fundo Municipal de Habitação de Interesse Social;</a:t>
            </a:r>
          </a:p>
          <a:p>
            <a:pPr>
              <a:buFontTx/>
              <a:buChar char="•"/>
            </a:pPr>
            <a:endParaRPr lang="pt-BR" b="1" dirty="0"/>
          </a:p>
          <a:p>
            <a:pPr>
              <a:buFontTx/>
              <a:buChar char="•"/>
            </a:pPr>
            <a:r>
              <a:rPr lang="pt-BR" b="1" dirty="0"/>
              <a:t>Viabilizar a criação de banco de terras públicos;</a:t>
            </a:r>
          </a:p>
          <a:p>
            <a:pPr>
              <a:buFontTx/>
              <a:buChar char="•"/>
            </a:pPr>
            <a:endParaRPr lang="pt-BR" b="1" dirty="0"/>
          </a:p>
          <a:p>
            <a:pPr>
              <a:buFontTx/>
              <a:buChar char="•"/>
            </a:pPr>
            <a:r>
              <a:rPr lang="pt-BR" b="1" dirty="0"/>
              <a:t>Ações para incentivar a produção de HIS pelo Mercado Imobiliário.</a:t>
            </a:r>
          </a:p>
        </p:txBody>
      </p:sp>
    </p:spTree>
    <p:extLst>
      <p:ext uri="{BB962C8B-B14F-4D97-AF65-F5344CB8AC3E}">
        <p14:creationId xmlns:p14="http://schemas.microsoft.com/office/powerpoint/2010/main" val="419641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 descr="LOGO 1 OFICIAL Conferência Habitação (3).png"/>
          <p:cNvPicPr>
            <a:picLocks noChangeAspect="1"/>
          </p:cNvPicPr>
          <p:nvPr/>
        </p:nvPicPr>
        <p:blipFill>
          <a:blip r:embed="rId2" cstate="print"/>
          <a:srcRect l="25857" t="55556" r="29772" b="33333"/>
          <a:stretch>
            <a:fillRect/>
          </a:stretch>
        </p:blipFill>
        <p:spPr>
          <a:xfrm>
            <a:off x="0" y="0"/>
            <a:ext cx="4499992" cy="764704"/>
          </a:xfrm>
          <a:prstGeom prst="rect">
            <a:avLst/>
          </a:prstGeom>
          <a:ln>
            <a:noFill/>
          </a:ln>
        </p:spPr>
      </p:pic>
      <p:sp>
        <p:nvSpPr>
          <p:cNvPr id="8" name="CaixaDeTexto 7"/>
          <p:cNvSpPr txBox="1"/>
          <p:nvPr/>
        </p:nvSpPr>
        <p:spPr>
          <a:xfrm>
            <a:off x="467544" y="188640"/>
            <a:ext cx="3528392" cy="40011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SETORIZAÇÃO POR DISTRITOS</a:t>
            </a:r>
            <a:endParaRPr lang="pt-BR" sz="2000" b="1" dirty="0"/>
          </a:p>
        </p:txBody>
      </p:sp>
      <p:pic>
        <p:nvPicPr>
          <p:cNvPr id="11" name="Imagem 10" descr="LOGO 1 OFICIAL Conferência Habitação (3).png"/>
          <p:cNvPicPr>
            <a:picLocks noChangeAspect="1"/>
          </p:cNvPicPr>
          <p:nvPr/>
        </p:nvPicPr>
        <p:blipFill>
          <a:blip r:embed="rId3" cstate="print"/>
          <a:srcRect l="6061" r="6061" b="37941"/>
          <a:stretch>
            <a:fillRect/>
          </a:stretch>
        </p:blipFill>
        <p:spPr>
          <a:xfrm>
            <a:off x="1763688" y="6309320"/>
            <a:ext cx="720080" cy="406129"/>
          </a:xfrm>
          <a:prstGeom prst="rect">
            <a:avLst/>
          </a:prstGeom>
        </p:spPr>
      </p:pic>
      <p:pic>
        <p:nvPicPr>
          <p:cNvPr id="13" name="Imagem 12" descr="Logo Infraestrutura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6381328"/>
            <a:ext cx="1296144" cy="353655"/>
          </a:xfrm>
          <a:prstGeom prst="rect">
            <a:avLst/>
          </a:prstGeom>
        </p:spPr>
      </p:pic>
      <p:cxnSp>
        <p:nvCxnSpPr>
          <p:cNvPr id="15" name="Conector reto 14"/>
          <p:cNvCxnSpPr/>
          <p:nvPr/>
        </p:nvCxnSpPr>
        <p:spPr>
          <a:xfrm>
            <a:off x="179512" y="6237312"/>
            <a:ext cx="42484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 descr="setores fpoli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33812" y="0"/>
            <a:ext cx="5310188" cy="6858000"/>
          </a:xfrm>
          <a:prstGeom prst="rect">
            <a:avLst/>
          </a:prstGeom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5724128" y="2852936"/>
            <a:ext cx="96348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1200" b="1" dirty="0" smtClean="0"/>
              <a:t>Sede</a:t>
            </a:r>
            <a:endParaRPr lang="pt-BR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7" descr="C:\Users\user\Desktop\Hóttmar\Cibele\Nova pasta\defict (graf).png"/>
          <p:cNvPicPr>
            <a:picLocks noChangeAspect="1" noChangeArrowheads="1"/>
          </p:cNvPicPr>
          <p:nvPr/>
        </p:nvPicPr>
        <p:blipFill>
          <a:blip r:embed="rId2" cstate="print"/>
          <a:srcRect l="10750" t="16399" r="237" b="14568"/>
          <a:stretch>
            <a:fillRect/>
          </a:stretch>
        </p:blipFill>
        <p:spPr bwMode="auto">
          <a:xfrm>
            <a:off x="2339752" y="3573016"/>
            <a:ext cx="4536504" cy="2517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m 15" descr="LOGO 1 OFICIAL Conferência Habitação (3).png"/>
          <p:cNvPicPr>
            <a:picLocks noChangeAspect="1"/>
          </p:cNvPicPr>
          <p:nvPr/>
        </p:nvPicPr>
        <p:blipFill>
          <a:blip r:embed="rId3" cstate="print"/>
          <a:srcRect l="25857" t="55556" r="29772" b="33333"/>
          <a:stretch>
            <a:fillRect/>
          </a:stretch>
        </p:blipFill>
        <p:spPr>
          <a:xfrm>
            <a:off x="0" y="0"/>
            <a:ext cx="9144000" cy="1844824"/>
          </a:xfrm>
          <a:prstGeom prst="rect">
            <a:avLst/>
          </a:prstGeom>
          <a:ln>
            <a:noFill/>
          </a:ln>
        </p:spPr>
      </p:pic>
      <p:sp>
        <p:nvSpPr>
          <p:cNvPr id="8" name="CaixaDeTexto 7"/>
          <p:cNvSpPr txBox="1"/>
          <p:nvPr/>
        </p:nvSpPr>
        <p:spPr>
          <a:xfrm>
            <a:off x="539552" y="260648"/>
            <a:ext cx="8136904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DIAGNÓSTICO – CENÁRIO ATUAL</a:t>
            </a:r>
            <a:endParaRPr lang="pt-BR" sz="2400" b="1" dirty="0"/>
          </a:p>
        </p:txBody>
      </p:sp>
      <p:pic>
        <p:nvPicPr>
          <p:cNvPr id="11" name="Imagem 10" descr="LOGO 1 OFICIAL Conferência Habitação (3).png"/>
          <p:cNvPicPr>
            <a:picLocks noChangeAspect="1"/>
          </p:cNvPicPr>
          <p:nvPr/>
        </p:nvPicPr>
        <p:blipFill>
          <a:blip r:embed="rId4" cstate="print"/>
          <a:srcRect l="6061" r="6061" b="37941"/>
          <a:stretch>
            <a:fillRect/>
          </a:stretch>
        </p:blipFill>
        <p:spPr>
          <a:xfrm>
            <a:off x="1835696" y="6335239"/>
            <a:ext cx="720080" cy="406129"/>
          </a:xfrm>
          <a:prstGeom prst="rect">
            <a:avLst/>
          </a:prstGeom>
        </p:spPr>
      </p:pic>
      <p:pic>
        <p:nvPicPr>
          <p:cNvPr id="13" name="Imagem 12" descr="Logo Infraestrutura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6387713"/>
            <a:ext cx="1296144" cy="353655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3851920" y="6309320"/>
            <a:ext cx="489654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50" dirty="0" smtClean="0"/>
              <a:t>1ª Conferência Municipal de Habitação de Interesse Social</a:t>
            </a:r>
            <a:endParaRPr lang="pt-BR" sz="1050" dirty="0"/>
          </a:p>
          <a:p>
            <a:pPr algn="r"/>
            <a:r>
              <a:rPr lang="pt-BR" sz="1050" dirty="0" smtClean="0"/>
              <a:t>Habitação e o direito à cidade no debate em  Florianópolis</a:t>
            </a:r>
            <a:endParaRPr lang="pt-BR" sz="1050" dirty="0"/>
          </a:p>
        </p:txBody>
      </p:sp>
      <p:cxnSp>
        <p:nvCxnSpPr>
          <p:cNvPr id="15" name="Conector reto 14"/>
          <p:cNvCxnSpPr/>
          <p:nvPr/>
        </p:nvCxnSpPr>
        <p:spPr>
          <a:xfrm>
            <a:off x="179512" y="6237312"/>
            <a:ext cx="86409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"/>
          <p:cNvSpPr txBox="1"/>
          <p:nvPr/>
        </p:nvSpPr>
        <p:spPr>
          <a:xfrm>
            <a:off x="683568" y="1988840"/>
            <a:ext cx="7913688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dirty="0" smtClean="0">
                <a:cs typeface="+mn-cs"/>
              </a:rPr>
              <a:t>-  Contemplam </a:t>
            </a:r>
            <a:r>
              <a:rPr lang="pt-BR" dirty="0">
                <a:cs typeface="+mn-cs"/>
              </a:rPr>
              <a:t>o </a:t>
            </a:r>
            <a:r>
              <a:rPr lang="pt-BR" sz="2000" b="1" dirty="0">
                <a:cs typeface="+mn-cs"/>
              </a:rPr>
              <a:t>déficit</a:t>
            </a:r>
            <a:r>
              <a:rPr lang="pt-BR" dirty="0">
                <a:cs typeface="+mn-cs"/>
              </a:rPr>
              <a:t> (necessidade por reposição total de unidades precárias e atendimento a reassentamentos por situação de riscos); </a:t>
            </a:r>
            <a:endParaRPr lang="pt-BR" dirty="0" smtClean="0">
              <a:cs typeface="+mn-cs"/>
            </a:endParaRPr>
          </a:p>
          <a:p>
            <a:pPr>
              <a:defRPr/>
            </a:pPr>
            <a:r>
              <a:rPr lang="pt-BR" dirty="0" smtClean="0">
                <a:cs typeface="+mn-cs"/>
              </a:rPr>
              <a:t>-  A </a:t>
            </a:r>
            <a:r>
              <a:rPr lang="pt-BR" sz="2000" b="1" dirty="0">
                <a:cs typeface="+mn-cs"/>
              </a:rPr>
              <a:t>demanda demográfica </a:t>
            </a:r>
            <a:r>
              <a:rPr lang="pt-BR" dirty="0">
                <a:cs typeface="+mn-cs"/>
              </a:rPr>
              <a:t>(necessidade de construção de novas unidades para atender ao crescimento demográfico); </a:t>
            </a:r>
            <a:endParaRPr lang="pt-BR" dirty="0" smtClean="0">
              <a:cs typeface="+mn-cs"/>
            </a:endParaRPr>
          </a:p>
          <a:p>
            <a:pPr>
              <a:defRPr/>
            </a:pPr>
            <a:r>
              <a:rPr lang="pt-BR" dirty="0" smtClean="0">
                <a:cs typeface="+mn-cs"/>
              </a:rPr>
              <a:t>-  A </a:t>
            </a:r>
            <a:r>
              <a:rPr lang="pt-BR" sz="2000" b="1" dirty="0" smtClean="0">
                <a:cs typeface="+mn-cs"/>
              </a:rPr>
              <a:t>inadequação</a:t>
            </a:r>
            <a:r>
              <a:rPr lang="pt-BR" dirty="0" smtClean="0">
                <a:cs typeface="+mn-cs"/>
              </a:rPr>
              <a:t> </a:t>
            </a:r>
            <a:r>
              <a:rPr lang="pt-BR" dirty="0">
                <a:cs typeface="+mn-cs"/>
              </a:rPr>
              <a:t>(necessidades de melhorias de unidades habitacionais que apresentem algum tipo de carência).</a:t>
            </a:r>
          </a:p>
        </p:txBody>
      </p:sp>
      <p:sp>
        <p:nvSpPr>
          <p:cNvPr id="34" name="CaixaDeTexto 33"/>
          <p:cNvSpPr txBox="1"/>
          <p:nvPr/>
        </p:nvSpPr>
        <p:spPr>
          <a:xfrm>
            <a:off x="1979712" y="836712"/>
            <a:ext cx="5593178" cy="55399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3000" b="1" cap="all" dirty="0">
                <a:ln w="0">
                  <a:noFill/>
                </a:ln>
                <a:solidFill>
                  <a:schemeClr val="bg1"/>
                </a:solidFill>
                <a:effectLst/>
                <a:latin typeface="Swis721 Cn BT" pitchFamily="34" charset="0"/>
                <a:cs typeface="+mn-cs"/>
              </a:rPr>
              <a:t>Necessidades </a:t>
            </a:r>
            <a:r>
              <a:rPr lang="pt-BR" sz="3000" b="1" cap="all" dirty="0" err="1">
                <a:ln w="0">
                  <a:noFill/>
                </a:ln>
                <a:solidFill>
                  <a:schemeClr val="bg1"/>
                </a:solidFill>
                <a:effectLst/>
                <a:latin typeface="Swis721 Cn BT" pitchFamily="34" charset="0"/>
                <a:cs typeface="+mn-cs"/>
              </a:rPr>
              <a:t>hABITACIONAIS</a:t>
            </a:r>
            <a:endParaRPr lang="pt-BR" sz="3000" b="1" cap="all" dirty="0">
              <a:ln w="0">
                <a:noFill/>
              </a:ln>
              <a:solidFill>
                <a:schemeClr val="bg1"/>
              </a:solidFill>
              <a:effectLst/>
              <a:latin typeface="Swis721 Cn BT" pitchFamily="34" charset="0"/>
              <a:cs typeface="+mn-cs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148064" y="5373216"/>
            <a:ext cx="115212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046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aixaDeTexto 11"/>
          <p:cNvSpPr txBox="1">
            <a:spLocks noChangeArrowheads="1"/>
          </p:cNvSpPr>
          <p:nvPr/>
        </p:nvSpPr>
        <p:spPr bwMode="auto">
          <a:xfrm>
            <a:off x="4716016" y="2204864"/>
            <a:ext cx="3714750" cy="338554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</a:rPr>
              <a:t>Distribuição dos reassentamentos</a:t>
            </a:r>
          </a:p>
        </p:txBody>
      </p:sp>
      <p:pic>
        <p:nvPicPr>
          <p:cNvPr id="16" name="Imagem 15" descr="LOGO 1 OFICIAL Conferência Habitação (3).png"/>
          <p:cNvPicPr>
            <a:picLocks noChangeAspect="1"/>
          </p:cNvPicPr>
          <p:nvPr/>
        </p:nvPicPr>
        <p:blipFill>
          <a:blip r:embed="rId2" cstate="print"/>
          <a:srcRect l="25857" t="55556" r="29772" b="33333"/>
          <a:stretch>
            <a:fillRect/>
          </a:stretch>
        </p:blipFill>
        <p:spPr>
          <a:xfrm>
            <a:off x="0" y="0"/>
            <a:ext cx="9144000" cy="1844824"/>
          </a:xfrm>
          <a:prstGeom prst="rect">
            <a:avLst/>
          </a:prstGeom>
          <a:ln>
            <a:noFill/>
          </a:ln>
        </p:spPr>
      </p:pic>
      <p:sp>
        <p:nvSpPr>
          <p:cNvPr id="8" name="CaixaDeTexto 7"/>
          <p:cNvSpPr txBox="1"/>
          <p:nvPr/>
        </p:nvSpPr>
        <p:spPr>
          <a:xfrm>
            <a:off x="539552" y="260648"/>
            <a:ext cx="8136904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DIAGNÓSTICO – CENÁRIO ATUAL</a:t>
            </a:r>
            <a:endParaRPr lang="pt-BR" sz="2400" b="1" dirty="0"/>
          </a:p>
        </p:txBody>
      </p:sp>
      <p:pic>
        <p:nvPicPr>
          <p:cNvPr id="11" name="Imagem 10" descr="LOGO 1 OFICIAL Conferência Habitação (3).png"/>
          <p:cNvPicPr>
            <a:picLocks noChangeAspect="1"/>
          </p:cNvPicPr>
          <p:nvPr/>
        </p:nvPicPr>
        <p:blipFill>
          <a:blip r:embed="rId3" cstate="print"/>
          <a:srcRect l="6061" r="6061" b="37941"/>
          <a:stretch>
            <a:fillRect/>
          </a:stretch>
        </p:blipFill>
        <p:spPr>
          <a:xfrm>
            <a:off x="1835696" y="6335239"/>
            <a:ext cx="720080" cy="406129"/>
          </a:xfrm>
          <a:prstGeom prst="rect">
            <a:avLst/>
          </a:prstGeom>
        </p:spPr>
      </p:pic>
      <p:pic>
        <p:nvPicPr>
          <p:cNvPr id="13" name="Imagem 12" descr="Logo Infraestrutura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6387713"/>
            <a:ext cx="1296144" cy="353655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3851920" y="6309320"/>
            <a:ext cx="489654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50" dirty="0" smtClean="0"/>
              <a:t>1ª Conferência Municipal de Habitação de Interesse Social</a:t>
            </a:r>
            <a:endParaRPr lang="pt-BR" sz="1050" dirty="0"/>
          </a:p>
          <a:p>
            <a:pPr algn="r"/>
            <a:r>
              <a:rPr lang="pt-BR" sz="1050" dirty="0" smtClean="0"/>
              <a:t>Habitação e o direito à cidade no debate em  Florianópolis</a:t>
            </a:r>
            <a:endParaRPr lang="pt-BR" sz="1050" dirty="0"/>
          </a:p>
        </p:txBody>
      </p:sp>
      <p:cxnSp>
        <p:nvCxnSpPr>
          <p:cNvPr id="15" name="Conector reto 14"/>
          <p:cNvCxnSpPr/>
          <p:nvPr/>
        </p:nvCxnSpPr>
        <p:spPr>
          <a:xfrm>
            <a:off x="179512" y="6237312"/>
            <a:ext cx="86409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pic>
        <p:nvPicPr>
          <p:cNvPr id="18" name="Gráfico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4921" y="2564904"/>
            <a:ext cx="4413063" cy="2808312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0" y="5229200"/>
            <a:ext cx="28575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>
              <a:tabLst>
                <a:tab pos="450850" algn="l"/>
              </a:tabLst>
            </a:pPr>
            <a:r>
              <a:rPr lang="pt-BR" sz="800" dirty="0">
                <a:cs typeface="Times New Roman" pitchFamily="18" charset="0"/>
              </a:rPr>
              <a:t>Fonte: COBRAPE, Prefeitura Municipal de Florianópolis</a:t>
            </a:r>
            <a:endParaRPr lang="pt-BR" sz="800" dirty="0"/>
          </a:p>
          <a:p>
            <a:pPr algn="just" eaLnBrk="0" hangingPunct="0">
              <a:tabLst>
                <a:tab pos="450850" algn="l"/>
              </a:tabLst>
            </a:pPr>
            <a:r>
              <a:rPr lang="pt-BR" sz="800" dirty="0"/>
              <a:t>Nota: dados trabalhados pela VERTRAG. </a:t>
            </a:r>
            <a:endParaRPr lang="pt-BR" dirty="0"/>
          </a:p>
        </p:txBody>
      </p:sp>
      <p:sp>
        <p:nvSpPr>
          <p:cNvPr id="21" name="CaixaDeTexto 7"/>
          <p:cNvSpPr txBox="1">
            <a:spLocks noChangeArrowheads="1"/>
          </p:cNvSpPr>
          <p:nvPr/>
        </p:nvSpPr>
        <p:spPr bwMode="auto">
          <a:xfrm>
            <a:off x="0" y="1324495"/>
            <a:ext cx="4643438" cy="88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/>
              <a:t>DÉFICIT HABITACIONAL QUANTITATIVO</a:t>
            </a:r>
          </a:p>
          <a:p>
            <a:pPr algn="ctr">
              <a:lnSpc>
                <a:spcPct val="150000"/>
              </a:lnSpc>
            </a:pPr>
            <a:r>
              <a:rPr lang="pt-BR" b="1" dirty="0"/>
              <a:t>7.842 habitações</a:t>
            </a:r>
          </a:p>
        </p:txBody>
      </p:sp>
      <p:sp>
        <p:nvSpPr>
          <p:cNvPr id="22" name="CaixaDeTexto 8"/>
          <p:cNvSpPr txBox="1">
            <a:spLocks noChangeArrowheads="1"/>
          </p:cNvSpPr>
          <p:nvPr/>
        </p:nvSpPr>
        <p:spPr bwMode="auto">
          <a:xfrm>
            <a:off x="5076056" y="1340768"/>
            <a:ext cx="3714750" cy="88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/>
              <a:t>REASSENTAMENTOS</a:t>
            </a:r>
          </a:p>
          <a:p>
            <a:pPr algn="ctr">
              <a:lnSpc>
                <a:spcPct val="150000"/>
              </a:lnSpc>
            </a:pPr>
            <a:r>
              <a:rPr lang="pt-BR" b="1" dirty="0"/>
              <a:t>1.666 habitações</a:t>
            </a:r>
          </a:p>
        </p:txBody>
      </p:sp>
      <p:sp>
        <p:nvSpPr>
          <p:cNvPr id="23" name="CaixaDeTexto 9"/>
          <p:cNvSpPr txBox="1">
            <a:spLocks noChangeArrowheads="1"/>
          </p:cNvSpPr>
          <p:nvPr/>
        </p:nvSpPr>
        <p:spPr bwMode="auto">
          <a:xfrm>
            <a:off x="0" y="2204864"/>
            <a:ext cx="3714750" cy="338554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</a:rPr>
              <a:t>Distribuição do déficit habitacional</a:t>
            </a: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6" cstate="print"/>
          <a:srcRect r="6561"/>
          <a:stretch>
            <a:fillRect/>
          </a:stretch>
        </p:blipFill>
        <p:spPr bwMode="auto">
          <a:xfrm>
            <a:off x="4644008" y="2902808"/>
            <a:ext cx="4286250" cy="275844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CaixaDeTexto 27"/>
          <p:cNvSpPr txBox="1"/>
          <p:nvPr/>
        </p:nvSpPr>
        <p:spPr>
          <a:xfrm>
            <a:off x="179512" y="5877272"/>
            <a:ext cx="8640960" cy="369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dirty="0">
                <a:cs typeface="+mn-cs"/>
              </a:rPr>
              <a:t>Em ambos os casos faz-se necessárias novas habitações</a:t>
            </a:r>
          </a:p>
        </p:txBody>
      </p:sp>
      <p:cxnSp>
        <p:nvCxnSpPr>
          <p:cNvPr id="20" name="Conector reto 19"/>
          <p:cNvCxnSpPr>
            <a:endCxn id="34" idx="1"/>
          </p:cNvCxnSpPr>
          <p:nvPr/>
        </p:nvCxnSpPr>
        <p:spPr>
          <a:xfrm>
            <a:off x="4716016" y="1844824"/>
            <a:ext cx="0" cy="38633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4716016" y="5539135"/>
            <a:ext cx="28575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>
              <a:tabLst>
                <a:tab pos="450850" algn="l"/>
              </a:tabLst>
            </a:pPr>
            <a:r>
              <a:rPr lang="pt-BR" sz="800" dirty="0">
                <a:cs typeface="Times New Roman" pitchFamily="18" charset="0"/>
              </a:rPr>
              <a:t>Fonte: COBRAPE, Prefeitura Municipal de Florianópolis</a:t>
            </a:r>
            <a:endParaRPr lang="pt-BR" sz="800" dirty="0"/>
          </a:p>
          <a:p>
            <a:pPr algn="just" eaLnBrk="0" hangingPunct="0">
              <a:tabLst>
                <a:tab pos="450850" algn="l"/>
              </a:tabLst>
            </a:pPr>
            <a:r>
              <a:rPr lang="pt-BR" sz="800" dirty="0"/>
              <a:t>Nota: dados trabalhados pela VERTRAG. </a:t>
            </a:r>
            <a:endParaRPr lang="pt-BR" dirty="0"/>
          </a:p>
        </p:txBody>
      </p:sp>
      <p:sp>
        <p:nvSpPr>
          <p:cNvPr id="36" name="CaixaDeTexto 35"/>
          <p:cNvSpPr txBox="1"/>
          <p:nvPr/>
        </p:nvSpPr>
        <p:spPr>
          <a:xfrm>
            <a:off x="1979712" y="836712"/>
            <a:ext cx="5593178" cy="55399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3000" b="1" cap="all" dirty="0">
                <a:ln w="0">
                  <a:noFill/>
                </a:ln>
                <a:solidFill>
                  <a:schemeClr val="bg1"/>
                </a:solidFill>
                <a:effectLst/>
                <a:latin typeface="Swis721 Cn BT" pitchFamily="34" charset="0"/>
                <a:cs typeface="+mn-cs"/>
              </a:rPr>
              <a:t>Necessidades </a:t>
            </a:r>
            <a:r>
              <a:rPr lang="pt-BR" sz="3000" b="1" cap="all" dirty="0" err="1">
                <a:ln w="0">
                  <a:noFill/>
                </a:ln>
                <a:solidFill>
                  <a:schemeClr val="bg1"/>
                </a:solidFill>
                <a:effectLst/>
                <a:latin typeface="Swis721 Cn BT" pitchFamily="34" charset="0"/>
                <a:cs typeface="+mn-cs"/>
              </a:rPr>
              <a:t>hABITACIONAIS</a:t>
            </a:r>
            <a:endParaRPr lang="pt-BR" sz="3000" b="1" cap="all" dirty="0">
              <a:ln w="0">
                <a:noFill/>
              </a:ln>
              <a:solidFill>
                <a:schemeClr val="bg1"/>
              </a:solidFill>
              <a:effectLst/>
              <a:latin typeface="Swis721 Cn BT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 descr="LOGO 1 OFICIAL Conferência Habitação (3).png"/>
          <p:cNvPicPr>
            <a:picLocks noChangeAspect="1"/>
          </p:cNvPicPr>
          <p:nvPr/>
        </p:nvPicPr>
        <p:blipFill>
          <a:blip r:embed="rId2" cstate="print"/>
          <a:srcRect l="25857" t="55556" r="29772" b="33333"/>
          <a:stretch>
            <a:fillRect/>
          </a:stretch>
        </p:blipFill>
        <p:spPr>
          <a:xfrm>
            <a:off x="0" y="0"/>
            <a:ext cx="9144000" cy="1844824"/>
          </a:xfrm>
          <a:prstGeom prst="rect">
            <a:avLst/>
          </a:prstGeom>
          <a:ln>
            <a:noFill/>
          </a:ln>
        </p:spPr>
      </p:pic>
      <p:sp>
        <p:nvSpPr>
          <p:cNvPr id="8" name="CaixaDeTexto 7"/>
          <p:cNvSpPr txBox="1"/>
          <p:nvPr/>
        </p:nvSpPr>
        <p:spPr>
          <a:xfrm>
            <a:off x="539552" y="260648"/>
            <a:ext cx="8136904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black"/>
                </a:solidFill>
              </a:rPr>
              <a:t>DIAGNÓSTICO – CENÁRIO ATUAL</a:t>
            </a:r>
            <a:endParaRPr lang="pt-BR" sz="2400" b="1" dirty="0">
              <a:solidFill>
                <a:prstClr val="black"/>
              </a:solidFill>
            </a:endParaRPr>
          </a:p>
        </p:txBody>
      </p:sp>
      <p:pic>
        <p:nvPicPr>
          <p:cNvPr id="11" name="Imagem 10" descr="LOGO 1 OFICIAL Conferência Habitação (3).png"/>
          <p:cNvPicPr>
            <a:picLocks noChangeAspect="1"/>
          </p:cNvPicPr>
          <p:nvPr/>
        </p:nvPicPr>
        <p:blipFill>
          <a:blip r:embed="rId3" cstate="print"/>
          <a:srcRect l="6061" r="6061" b="37941"/>
          <a:stretch>
            <a:fillRect/>
          </a:stretch>
        </p:blipFill>
        <p:spPr>
          <a:xfrm>
            <a:off x="1835696" y="6335239"/>
            <a:ext cx="720080" cy="406129"/>
          </a:xfrm>
          <a:prstGeom prst="rect">
            <a:avLst/>
          </a:prstGeom>
        </p:spPr>
      </p:pic>
      <p:pic>
        <p:nvPicPr>
          <p:cNvPr id="13" name="Imagem 12" descr="Logo Infraestrutura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6387713"/>
            <a:ext cx="1296144" cy="353655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3851920" y="6309320"/>
            <a:ext cx="489654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50" dirty="0" smtClean="0">
                <a:solidFill>
                  <a:prstClr val="black"/>
                </a:solidFill>
              </a:rPr>
              <a:t>1ª Conferência Municipal de Habitação de Interesse Social</a:t>
            </a:r>
            <a:endParaRPr lang="pt-BR" sz="1050" dirty="0">
              <a:solidFill>
                <a:prstClr val="black"/>
              </a:solidFill>
            </a:endParaRPr>
          </a:p>
          <a:p>
            <a:pPr algn="r"/>
            <a:r>
              <a:rPr lang="pt-BR" sz="1050" dirty="0" smtClean="0">
                <a:solidFill>
                  <a:prstClr val="black"/>
                </a:solidFill>
              </a:rPr>
              <a:t>Habitação e o direito à cidade no debate em  Florianópolis</a:t>
            </a:r>
            <a:endParaRPr lang="pt-BR" sz="1050" dirty="0">
              <a:solidFill>
                <a:prstClr val="black"/>
              </a:solidFill>
            </a:endParaRPr>
          </a:p>
        </p:txBody>
      </p:sp>
      <p:cxnSp>
        <p:nvCxnSpPr>
          <p:cNvPr id="15" name="Conector reto 14"/>
          <p:cNvCxnSpPr/>
          <p:nvPr/>
        </p:nvCxnSpPr>
        <p:spPr>
          <a:xfrm>
            <a:off x="179512" y="6237312"/>
            <a:ext cx="86409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1979712" y="836712"/>
            <a:ext cx="5593178" cy="55399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3000" b="1" cap="all" dirty="0">
                <a:ln w="0">
                  <a:noFill/>
                </a:ln>
                <a:solidFill>
                  <a:prstClr val="white"/>
                </a:solidFill>
                <a:latin typeface="Swis721 Cn BT" pitchFamily="34" charset="0"/>
              </a:rPr>
              <a:t>Necessidades </a:t>
            </a:r>
            <a:r>
              <a:rPr lang="pt-BR" sz="3000" b="1" cap="all" dirty="0" err="1">
                <a:ln w="0">
                  <a:noFill/>
                </a:ln>
                <a:solidFill>
                  <a:prstClr val="white"/>
                </a:solidFill>
                <a:latin typeface="Swis721 Cn BT" pitchFamily="34" charset="0"/>
              </a:rPr>
              <a:t>hABITACIONAIS</a:t>
            </a:r>
            <a:endParaRPr lang="pt-BR" sz="3000" b="1" cap="all" dirty="0">
              <a:ln w="0">
                <a:noFill/>
              </a:ln>
              <a:solidFill>
                <a:prstClr val="white"/>
              </a:solidFill>
              <a:latin typeface="Swis721 Cn BT" pitchFamily="34" charset="0"/>
            </a:endParaRPr>
          </a:p>
        </p:txBody>
      </p:sp>
      <p:sp>
        <p:nvSpPr>
          <p:cNvPr id="18" name="CaixaDeTexto 5"/>
          <p:cNvSpPr txBox="1">
            <a:spLocks noChangeArrowheads="1"/>
          </p:cNvSpPr>
          <p:nvPr/>
        </p:nvSpPr>
        <p:spPr bwMode="auto">
          <a:xfrm>
            <a:off x="2483768" y="1340768"/>
            <a:ext cx="4643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b="1" dirty="0">
                <a:solidFill>
                  <a:prstClr val="black"/>
                </a:solidFill>
              </a:rPr>
              <a:t>DÉFICIT HABITACIONAL QUALITATIVO</a:t>
            </a:r>
          </a:p>
        </p:txBody>
      </p:sp>
      <p:sp>
        <p:nvSpPr>
          <p:cNvPr id="19" name="Retângulo 10"/>
          <p:cNvSpPr>
            <a:spLocks noChangeArrowheads="1"/>
          </p:cNvSpPr>
          <p:nvPr/>
        </p:nvSpPr>
        <p:spPr bwMode="auto">
          <a:xfrm>
            <a:off x="251520" y="5805264"/>
            <a:ext cx="4572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800" dirty="0">
                <a:solidFill>
                  <a:prstClr val="black"/>
                </a:solidFill>
              </a:rPr>
              <a:t>Fonte: CADHAB (2010); IBGE Cidades; FJP (2000); COBRAPE (2007)</a:t>
            </a:r>
          </a:p>
          <a:p>
            <a:r>
              <a:rPr lang="pt-BR" sz="800" dirty="0">
                <a:solidFill>
                  <a:prstClr val="black"/>
                </a:solidFill>
              </a:rPr>
              <a:t>Nota: Dados trabalhados pela VERTRAG</a:t>
            </a:r>
          </a:p>
        </p:txBody>
      </p:sp>
      <p:graphicFrame>
        <p:nvGraphicFramePr>
          <p:cNvPr id="20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1192511"/>
              </p:ext>
            </p:extLst>
          </p:nvPr>
        </p:nvGraphicFramePr>
        <p:xfrm>
          <a:off x="323528" y="2204864"/>
          <a:ext cx="8501122" cy="3429000"/>
        </p:xfrm>
        <a:graphic>
          <a:graphicData uri="http://schemas.openxmlformats.org/drawingml/2006/table">
            <a:tbl>
              <a:tblPr/>
              <a:tblGrid>
                <a:gridCol w="2208987"/>
                <a:gridCol w="2208987"/>
                <a:gridCol w="2163213"/>
                <a:gridCol w="1919935"/>
              </a:tblGrid>
              <a:tr h="2917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Tipo de inadequação</a:t>
                      </a:r>
                      <a:endParaRPr lang="pt-BR" sz="15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5646" marR="65646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Descrição</a:t>
                      </a:r>
                      <a:endParaRPr lang="pt-BR" sz="15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5646" marR="65646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Quantidade estimada - 2009</a:t>
                      </a:r>
                      <a:endParaRPr lang="pt-BR" sz="15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5646" marR="65646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Fonte</a:t>
                      </a:r>
                      <a:endParaRPr lang="pt-BR" sz="15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5646" marR="65646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</a:tr>
              <a:tr h="145881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Inadequação por carência de infraestrutura</a:t>
                      </a:r>
                    </a:p>
                  </a:txBody>
                  <a:tcPr marL="65646" marR="65646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Carência de água</a:t>
                      </a:r>
                    </a:p>
                  </a:txBody>
                  <a:tcPr marL="65646" marR="65646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829</a:t>
                      </a:r>
                    </a:p>
                  </a:txBody>
                  <a:tcPr marL="65646" marR="65646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Pesquisa amostral realizada pela COBRAPE</a:t>
                      </a:r>
                    </a:p>
                  </a:txBody>
                  <a:tcPr marL="65646" marR="65646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88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Carência esgoto sanitário</a:t>
                      </a:r>
                    </a:p>
                  </a:txBody>
                  <a:tcPr marL="65646" marR="656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4.513</a:t>
                      </a:r>
                    </a:p>
                  </a:txBody>
                  <a:tcPr marL="65646" marR="656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4588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Carência energia elétrica</a:t>
                      </a:r>
                    </a:p>
                  </a:txBody>
                  <a:tcPr marL="65646" marR="656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730</a:t>
                      </a:r>
                    </a:p>
                  </a:txBody>
                  <a:tcPr marL="65646" marR="656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4588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Carência coleta de lixo</a:t>
                      </a:r>
                    </a:p>
                  </a:txBody>
                  <a:tcPr marL="65646" marR="656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2.732</a:t>
                      </a:r>
                    </a:p>
                  </a:txBody>
                  <a:tcPr marL="65646" marR="656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4588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Sem sanitários internos</a:t>
                      </a:r>
                    </a:p>
                  </a:txBody>
                  <a:tcPr marL="65646" marR="656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701</a:t>
                      </a:r>
                    </a:p>
                  </a:txBody>
                  <a:tcPr marL="65646" marR="656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917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Inadequação por adensamento excessivo</a:t>
                      </a:r>
                    </a:p>
                  </a:txBody>
                  <a:tcPr marL="65646" marR="656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Adensamento excessivo</a:t>
                      </a:r>
                    </a:p>
                  </a:txBody>
                  <a:tcPr marL="65646" marR="656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1.488</a:t>
                      </a:r>
                    </a:p>
                  </a:txBody>
                  <a:tcPr marL="65646" marR="656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A partir de dados FJP/IBGE </a:t>
                      </a:r>
                    </a:p>
                  </a:txBody>
                  <a:tcPr marL="65646" marR="656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5835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Inadequação fundiária</a:t>
                      </a:r>
                    </a:p>
                  </a:txBody>
                  <a:tcPr marL="65646" marR="656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Inadequação fundiária</a:t>
                      </a:r>
                    </a:p>
                  </a:txBody>
                  <a:tcPr marL="65646" marR="656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7.148</a:t>
                      </a:r>
                      <a:endParaRPr lang="pt-BR" sz="15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5646" marR="656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CADHAB com percentuais da Pesquisa realizada pela COBRAPE.</a:t>
                      </a:r>
                    </a:p>
                  </a:txBody>
                  <a:tcPr marL="65646" marR="656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305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 descr="LOGO 1 OFICIAL Conferência Habitação (3).png"/>
          <p:cNvPicPr>
            <a:picLocks noChangeAspect="1"/>
          </p:cNvPicPr>
          <p:nvPr/>
        </p:nvPicPr>
        <p:blipFill>
          <a:blip r:embed="rId2" cstate="print"/>
          <a:srcRect l="25857" t="55556" r="29772" b="33333"/>
          <a:stretch>
            <a:fillRect/>
          </a:stretch>
        </p:blipFill>
        <p:spPr>
          <a:xfrm>
            <a:off x="0" y="0"/>
            <a:ext cx="9144000" cy="1844824"/>
          </a:xfrm>
          <a:prstGeom prst="rect">
            <a:avLst/>
          </a:prstGeom>
          <a:ln>
            <a:noFill/>
          </a:ln>
        </p:spPr>
      </p:pic>
      <p:sp>
        <p:nvSpPr>
          <p:cNvPr id="8" name="CaixaDeTexto 7"/>
          <p:cNvSpPr txBox="1"/>
          <p:nvPr/>
        </p:nvSpPr>
        <p:spPr>
          <a:xfrm>
            <a:off x="539552" y="260648"/>
            <a:ext cx="8136904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black"/>
                </a:solidFill>
              </a:rPr>
              <a:t>DIAGNÓSTICO – CENÁRIO ATUAL</a:t>
            </a:r>
            <a:endParaRPr lang="pt-BR" sz="2400" b="1" dirty="0">
              <a:solidFill>
                <a:prstClr val="black"/>
              </a:solidFill>
            </a:endParaRPr>
          </a:p>
        </p:txBody>
      </p:sp>
      <p:pic>
        <p:nvPicPr>
          <p:cNvPr id="11" name="Imagem 10" descr="LOGO 1 OFICIAL Conferência Habitação (3).png"/>
          <p:cNvPicPr>
            <a:picLocks noChangeAspect="1"/>
          </p:cNvPicPr>
          <p:nvPr/>
        </p:nvPicPr>
        <p:blipFill>
          <a:blip r:embed="rId3" cstate="print"/>
          <a:srcRect l="6061" r="6061" b="37941"/>
          <a:stretch>
            <a:fillRect/>
          </a:stretch>
        </p:blipFill>
        <p:spPr>
          <a:xfrm>
            <a:off x="1835696" y="6335239"/>
            <a:ext cx="720080" cy="406129"/>
          </a:xfrm>
          <a:prstGeom prst="rect">
            <a:avLst/>
          </a:prstGeom>
        </p:spPr>
      </p:pic>
      <p:pic>
        <p:nvPicPr>
          <p:cNvPr id="13" name="Imagem 12" descr="Logo Infraestrutura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6387713"/>
            <a:ext cx="1296144" cy="353655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3851920" y="6309320"/>
            <a:ext cx="489654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50" dirty="0" smtClean="0">
                <a:solidFill>
                  <a:prstClr val="black"/>
                </a:solidFill>
              </a:rPr>
              <a:t>1ª Conferência Municipal de Habitação de Interesse Social</a:t>
            </a:r>
            <a:endParaRPr lang="pt-BR" sz="1050" dirty="0">
              <a:solidFill>
                <a:prstClr val="black"/>
              </a:solidFill>
            </a:endParaRPr>
          </a:p>
          <a:p>
            <a:pPr algn="r"/>
            <a:r>
              <a:rPr lang="pt-BR" sz="1050" dirty="0" smtClean="0">
                <a:solidFill>
                  <a:prstClr val="black"/>
                </a:solidFill>
              </a:rPr>
              <a:t>Habitação e o direito à cidade no debate em  Florianópolis</a:t>
            </a:r>
            <a:endParaRPr lang="pt-BR" sz="1050" dirty="0">
              <a:solidFill>
                <a:prstClr val="black"/>
              </a:solidFill>
            </a:endParaRPr>
          </a:p>
        </p:txBody>
      </p:sp>
      <p:cxnSp>
        <p:nvCxnSpPr>
          <p:cNvPr id="15" name="Conector reto 14"/>
          <p:cNvCxnSpPr/>
          <p:nvPr/>
        </p:nvCxnSpPr>
        <p:spPr>
          <a:xfrm>
            <a:off x="179512" y="6237312"/>
            <a:ext cx="86409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1835696" y="836712"/>
            <a:ext cx="5593178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3000" b="1" cap="all" dirty="0" smtClean="0">
                <a:ln w="0">
                  <a:noFill/>
                </a:ln>
                <a:solidFill>
                  <a:prstClr val="white"/>
                </a:solidFill>
                <a:latin typeface="Swis721 Cn BT" pitchFamily="34" charset="0"/>
              </a:rPr>
              <a:t>DEMANDA DEMOGRÁFICA</a:t>
            </a:r>
          </a:p>
          <a:p>
            <a:pPr algn="ctr">
              <a:defRPr/>
            </a:pPr>
            <a:r>
              <a:rPr lang="pt-BR" sz="3000" b="1" cap="all" dirty="0" smtClean="0">
                <a:ln w="0">
                  <a:noFill/>
                </a:ln>
                <a:solidFill>
                  <a:prstClr val="white"/>
                </a:solidFill>
                <a:latin typeface="Swis721 Cn BT" pitchFamily="34" charset="0"/>
              </a:rPr>
              <a:t>15 ANOS</a:t>
            </a:r>
            <a:endParaRPr lang="pt-BR" sz="3000" b="1" cap="all" dirty="0">
              <a:ln w="0">
                <a:noFill/>
              </a:ln>
              <a:solidFill>
                <a:prstClr val="white"/>
              </a:solidFill>
              <a:latin typeface="Swis721 Cn BT" pitchFamily="34" charset="0"/>
            </a:endParaRPr>
          </a:p>
        </p:txBody>
      </p:sp>
      <p:pic>
        <p:nvPicPr>
          <p:cNvPr id="21" name="Picture 38" descr="C:\Users\user\Desktop\Hóttmar\Cibele\Nova pasta\demanda demográfica (graf).png"/>
          <p:cNvPicPr>
            <a:picLocks noChangeAspect="1" noChangeArrowheads="1"/>
          </p:cNvPicPr>
          <p:nvPr/>
        </p:nvPicPr>
        <p:blipFill>
          <a:blip r:embed="rId5" cstate="print"/>
          <a:srcRect t="14713"/>
          <a:stretch>
            <a:fillRect/>
          </a:stretch>
        </p:blipFill>
        <p:spPr bwMode="auto">
          <a:xfrm>
            <a:off x="1241508" y="2996952"/>
            <a:ext cx="5940308" cy="3167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tângulo 5"/>
          <p:cNvSpPr>
            <a:spLocks noChangeArrowheads="1"/>
          </p:cNvSpPr>
          <p:nvPr/>
        </p:nvSpPr>
        <p:spPr bwMode="auto">
          <a:xfrm>
            <a:off x="179512" y="5877272"/>
            <a:ext cx="1092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>
              <a:tabLst>
                <a:tab pos="450850" algn="l"/>
              </a:tabLst>
            </a:pPr>
            <a:r>
              <a:rPr lang="pt-BR" sz="900" dirty="0">
                <a:solidFill>
                  <a:prstClr val="black"/>
                </a:solidFill>
              </a:rPr>
              <a:t>Fonte: VERTRAG</a:t>
            </a:r>
          </a:p>
        </p:txBody>
      </p:sp>
      <p:sp>
        <p:nvSpPr>
          <p:cNvPr id="2" name="Retângulo 1"/>
          <p:cNvSpPr/>
          <p:nvPr/>
        </p:nvSpPr>
        <p:spPr>
          <a:xfrm>
            <a:off x="6071274" y="4308242"/>
            <a:ext cx="948998" cy="41690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6071274" y="5013176"/>
            <a:ext cx="948998" cy="416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8" name="TextBox 2"/>
          <p:cNvSpPr txBox="1">
            <a:spLocks noChangeArrowheads="1"/>
          </p:cNvSpPr>
          <p:nvPr/>
        </p:nvSpPr>
        <p:spPr bwMode="auto">
          <a:xfrm>
            <a:off x="1088231" y="2060848"/>
            <a:ext cx="69675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600" b="1" dirty="0" smtClean="0"/>
              <a:t>A demanda demográfica é a estimativa de moradias necessária para acomodar o crescimento populacional projetado. </a:t>
            </a:r>
            <a:endParaRPr lang="pt-BR" sz="1600" b="1" dirty="0"/>
          </a:p>
          <a:p>
            <a:pPr algn="ctr"/>
            <a:r>
              <a:rPr lang="pt-BR" sz="1600" b="1" dirty="0" smtClean="0"/>
              <a:t>Não considera o déficit habitacional quantitativo e qualitativo.</a:t>
            </a:r>
            <a:endParaRPr lang="pt-BR" sz="1600" b="1" dirty="0"/>
          </a:p>
        </p:txBody>
      </p:sp>
      <p:sp>
        <p:nvSpPr>
          <p:cNvPr id="19" name="TextBox 2"/>
          <p:cNvSpPr txBox="1">
            <a:spLocks noChangeArrowheads="1"/>
          </p:cNvSpPr>
          <p:nvPr/>
        </p:nvSpPr>
        <p:spPr bwMode="auto">
          <a:xfrm>
            <a:off x="6071274" y="5091524"/>
            <a:ext cx="23042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1600" b="1" dirty="0" smtClean="0"/>
              <a:t>Total = 54.550</a:t>
            </a:r>
            <a:endParaRPr lang="pt-BR" sz="1600" b="1" dirty="0"/>
          </a:p>
        </p:txBody>
      </p:sp>
    </p:spTree>
    <p:extLst>
      <p:ext uri="{BB962C8B-B14F-4D97-AF65-F5344CB8AC3E}">
        <p14:creationId xmlns:p14="http://schemas.microsoft.com/office/powerpoint/2010/main" val="319866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572000" y="2899843"/>
            <a:ext cx="4572000" cy="32443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9" name="Imagem 18" descr="LOGO 1 OFICIAL Conferência Habitação (3).png"/>
          <p:cNvPicPr>
            <a:picLocks noChangeAspect="1"/>
          </p:cNvPicPr>
          <p:nvPr/>
        </p:nvPicPr>
        <p:blipFill>
          <a:blip r:embed="rId2" cstate="print"/>
          <a:srcRect l="25857" t="55556" r="29772" b="33333"/>
          <a:stretch>
            <a:fillRect/>
          </a:stretch>
        </p:blipFill>
        <p:spPr>
          <a:xfrm>
            <a:off x="0" y="0"/>
            <a:ext cx="9144000" cy="1412776"/>
          </a:xfrm>
          <a:prstGeom prst="rect">
            <a:avLst/>
          </a:prstGeom>
          <a:ln>
            <a:noFill/>
          </a:ln>
        </p:spPr>
      </p:pic>
      <p:sp>
        <p:nvSpPr>
          <p:cNvPr id="8" name="CaixaDeTexto 7"/>
          <p:cNvSpPr txBox="1"/>
          <p:nvPr/>
        </p:nvSpPr>
        <p:spPr>
          <a:xfrm>
            <a:off x="539552" y="260648"/>
            <a:ext cx="8136904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black"/>
                </a:solidFill>
              </a:rPr>
              <a:t>DIAGNÓSTICO – CENÁRIO ATUAL</a:t>
            </a:r>
            <a:endParaRPr lang="pt-BR" sz="2400" b="1" dirty="0">
              <a:solidFill>
                <a:prstClr val="black"/>
              </a:solidFill>
            </a:endParaRPr>
          </a:p>
        </p:txBody>
      </p:sp>
      <p:pic>
        <p:nvPicPr>
          <p:cNvPr id="11" name="Imagem 10" descr="LOGO 1 OFICIAL Conferência Habitação (3).png"/>
          <p:cNvPicPr>
            <a:picLocks noChangeAspect="1"/>
          </p:cNvPicPr>
          <p:nvPr/>
        </p:nvPicPr>
        <p:blipFill>
          <a:blip r:embed="rId3" cstate="print"/>
          <a:srcRect l="6061" r="6061" b="37941"/>
          <a:stretch>
            <a:fillRect/>
          </a:stretch>
        </p:blipFill>
        <p:spPr>
          <a:xfrm>
            <a:off x="1835696" y="6335239"/>
            <a:ext cx="720080" cy="406129"/>
          </a:xfrm>
          <a:prstGeom prst="rect">
            <a:avLst/>
          </a:prstGeom>
        </p:spPr>
      </p:pic>
      <p:pic>
        <p:nvPicPr>
          <p:cNvPr id="13" name="Imagem 12" descr="Logo Infraestrutura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6387713"/>
            <a:ext cx="1296144" cy="353655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3851920" y="6309320"/>
            <a:ext cx="489654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50" dirty="0" smtClean="0">
                <a:solidFill>
                  <a:prstClr val="black"/>
                </a:solidFill>
              </a:rPr>
              <a:t>1ª Conferência Municipal de Habitação de Interesse Social</a:t>
            </a:r>
            <a:endParaRPr lang="pt-BR" sz="1050" dirty="0">
              <a:solidFill>
                <a:prstClr val="black"/>
              </a:solidFill>
            </a:endParaRPr>
          </a:p>
          <a:p>
            <a:pPr algn="r"/>
            <a:r>
              <a:rPr lang="pt-BR" sz="1050" dirty="0" smtClean="0">
                <a:solidFill>
                  <a:prstClr val="black"/>
                </a:solidFill>
              </a:rPr>
              <a:t>Habitação e o direito à cidade no debate em  Florianópolis</a:t>
            </a:r>
            <a:endParaRPr lang="pt-BR" sz="1050" dirty="0">
              <a:solidFill>
                <a:prstClr val="black"/>
              </a:solidFill>
            </a:endParaRPr>
          </a:p>
        </p:txBody>
      </p:sp>
      <p:cxnSp>
        <p:nvCxnSpPr>
          <p:cNvPr id="15" name="Conector reto 14"/>
          <p:cNvCxnSpPr/>
          <p:nvPr/>
        </p:nvCxnSpPr>
        <p:spPr>
          <a:xfrm>
            <a:off x="179512" y="6237312"/>
            <a:ext cx="86409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ixaDeTexto 33"/>
          <p:cNvSpPr txBox="1"/>
          <p:nvPr/>
        </p:nvSpPr>
        <p:spPr>
          <a:xfrm>
            <a:off x="1979712" y="836712"/>
            <a:ext cx="5593178" cy="55399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3000" b="1" cap="all" dirty="0" smtClean="0">
                <a:ln w="0">
                  <a:noFill/>
                </a:ln>
                <a:solidFill>
                  <a:prstClr val="white"/>
                </a:solidFill>
                <a:latin typeface="Swis721 Cn BT" pitchFamily="34" charset="0"/>
              </a:rPr>
              <a:t>Áreas de interesse social</a:t>
            </a:r>
            <a:endParaRPr lang="pt-BR" sz="3000" b="1" cap="all" dirty="0">
              <a:ln w="0">
                <a:noFill/>
              </a:ln>
              <a:solidFill>
                <a:prstClr val="white"/>
              </a:solidFill>
              <a:latin typeface="Swis721 Cn BT" pitchFamily="34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395536" y="1556792"/>
            <a:ext cx="3456384" cy="504056"/>
          </a:xfrm>
          <a:prstGeom prst="rect">
            <a:avLst/>
          </a:prstGeom>
          <a:solidFill>
            <a:srgbClr val="FFDB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539552" y="1628800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prstClr val="black"/>
                </a:solidFill>
              </a:rPr>
              <a:t>64 Áreas de Interesse Social </a:t>
            </a:r>
          </a:p>
        </p:txBody>
      </p:sp>
      <p:sp>
        <p:nvSpPr>
          <p:cNvPr id="2" name="Retângulo 1"/>
          <p:cNvSpPr/>
          <p:nvPr/>
        </p:nvSpPr>
        <p:spPr>
          <a:xfrm>
            <a:off x="323528" y="2424753"/>
            <a:ext cx="41039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 smtClean="0"/>
              <a:t>assentamentos </a:t>
            </a:r>
            <a:r>
              <a:rPr lang="pt-BR" sz="1600" b="1" dirty="0"/>
              <a:t>precários, com necessidade de</a:t>
            </a:r>
          </a:p>
          <a:p>
            <a:r>
              <a:rPr lang="pt-BR" sz="1600" b="1" dirty="0"/>
              <a:t>regularização </a:t>
            </a:r>
            <a:r>
              <a:rPr lang="pt-BR" sz="1600" b="1" dirty="0" smtClean="0"/>
              <a:t>urbanística e </a:t>
            </a:r>
            <a:r>
              <a:rPr lang="pt-BR" sz="1600" b="1" dirty="0"/>
              <a:t>de posse de terra, </a:t>
            </a:r>
            <a:r>
              <a:rPr lang="pt-BR" sz="1600" b="1" dirty="0" smtClean="0"/>
              <a:t>e de ações </a:t>
            </a:r>
            <a:r>
              <a:rPr lang="pt-BR" sz="1600" b="1" dirty="0"/>
              <a:t>para o desenvolvimento social.</a:t>
            </a:r>
          </a:p>
        </p:txBody>
      </p:sp>
      <p:sp>
        <p:nvSpPr>
          <p:cNvPr id="23" name="Seta para baixo 22"/>
          <p:cNvSpPr/>
          <p:nvPr/>
        </p:nvSpPr>
        <p:spPr>
          <a:xfrm>
            <a:off x="1854737" y="2060848"/>
            <a:ext cx="288032" cy="36390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4" name="Seta para a direita 23"/>
          <p:cNvSpPr/>
          <p:nvPr/>
        </p:nvSpPr>
        <p:spPr>
          <a:xfrm>
            <a:off x="3938272" y="1593595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26"/>
          <p:cNvSpPr/>
          <p:nvPr/>
        </p:nvSpPr>
        <p:spPr>
          <a:xfrm>
            <a:off x="5148064" y="1576404"/>
            <a:ext cx="41039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 smtClean="0"/>
              <a:t>Foram rebatidas no Plano Diretor (2014)</a:t>
            </a:r>
          </a:p>
          <a:p>
            <a:r>
              <a:rPr lang="pt-BR" sz="1600" b="1" dirty="0" smtClean="0"/>
              <a:t>Como ZEIS 1, ZEIS 2 ou ZEIS 3.</a:t>
            </a:r>
          </a:p>
          <a:p>
            <a:r>
              <a:rPr lang="pt-BR" sz="1600" b="1" dirty="0" smtClean="0"/>
              <a:t>(exceção: as AIS que serão totalmente </a:t>
            </a:r>
          </a:p>
          <a:p>
            <a:r>
              <a:rPr lang="pt-BR" sz="1600" b="1" dirty="0"/>
              <a:t>r</a:t>
            </a:r>
            <a:r>
              <a:rPr lang="pt-BR" sz="1600" b="1" dirty="0" smtClean="0"/>
              <a:t>eassentadas)</a:t>
            </a:r>
          </a:p>
          <a:p>
            <a:endParaRPr lang="pt-BR" sz="1600" b="1" dirty="0"/>
          </a:p>
        </p:txBody>
      </p:sp>
      <p:sp>
        <p:nvSpPr>
          <p:cNvPr id="3" name="Retângulo 2"/>
          <p:cNvSpPr/>
          <p:nvPr/>
        </p:nvSpPr>
        <p:spPr>
          <a:xfrm>
            <a:off x="4570759" y="2899843"/>
            <a:ext cx="4572000" cy="32316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200" b="1" dirty="0"/>
              <a:t>As Zonas Especiais de Interesse Social (ZEIS) são as parcelas urbanas, delimitadas no mapa de </a:t>
            </a:r>
            <a:r>
              <a:rPr lang="pt-BR" sz="1200" b="1" dirty="0" smtClean="0"/>
              <a:t>zoneamento, </a:t>
            </a:r>
            <a:r>
              <a:rPr lang="pt-BR" sz="1200" b="1" dirty="0"/>
              <a:t>destinadas para moradia da população de interesse social e sujeitas às regras específicas de parcelamento, uso e ocupação do solo, nas quais predominem as seguintes condições: </a:t>
            </a:r>
          </a:p>
          <a:p>
            <a:r>
              <a:rPr lang="pt-BR" sz="1200" b="1" dirty="0"/>
              <a:t>I - famílias com renda igual ou inferior a três salários mínimos; </a:t>
            </a:r>
          </a:p>
          <a:p>
            <a:r>
              <a:rPr lang="pt-BR" sz="1200" b="1" dirty="0"/>
              <a:t>II - uso residencial; </a:t>
            </a:r>
            <a:endParaRPr lang="pt-BR" sz="1200" b="1" dirty="0" smtClean="0"/>
          </a:p>
          <a:p>
            <a:r>
              <a:rPr lang="pt-BR" sz="1200" b="1" dirty="0"/>
              <a:t>III - existência de habitações rústicas e/ou improvisadas, com baixa</a:t>
            </a:r>
          </a:p>
          <a:p>
            <a:r>
              <a:rPr lang="pt-BR" sz="1200" b="1" dirty="0"/>
              <a:t>qualidade dos </a:t>
            </a:r>
            <a:r>
              <a:rPr lang="pt-BR" sz="1200" b="1" dirty="0" smtClean="0"/>
              <a:t>materiais;</a:t>
            </a:r>
          </a:p>
          <a:p>
            <a:r>
              <a:rPr lang="pt-BR" sz="1200" b="1" dirty="0" smtClean="0"/>
              <a:t>IV - existência de moradias com adensamento habitacional excessivo e</a:t>
            </a:r>
          </a:p>
          <a:p>
            <a:r>
              <a:rPr lang="pt-BR" sz="1200" b="1" dirty="0" smtClean="0"/>
              <a:t>pela </a:t>
            </a:r>
            <a:r>
              <a:rPr lang="pt-BR" sz="1200" b="1" dirty="0"/>
              <a:t>coabitação não voluntária;</a:t>
            </a:r>
          </a:p>
          <a:p>
            <a:r>
              <a:rPr lang="pt-BR" sz="1200" b="1" dirty="0"/>
              <a:t>V - ocupações irregulares caracterizadas por loteamentos clandestinos</a:t>
            </a:r>
          </a:p>
          <a:p>
            <a:r>
              <a:rPr lang="pt-BR" sz="1200" b="1" dirty="0"/>
              <a:t>e áreas de invasões; e</a:t>
            </a:r>
          </a:p>
          <a:p>
            <a:r>
              <a:rPr lang="pt-BR" sz="1200" b="1" dirty="0"/>
              <a:t>VI – inexistência ou precariedade de infraestrutura urbana e</a:t>
            </a:r>
          </a:p>
          <a:p>
            <a:r>
              <a:rPr lang="pt-BR" sz="1200" b="1" dirty="0"/>
              <a:t>comunitária.</a:t>
            </a:r>
          </a:p>
        </p:txBody>
      </p:sp>
      <p:sp>
        <p:nvSpPr>
          <p:cNvPr id="28" name="Seta para baixo 27"/>
          <p:cNvSpPr/>
          <p:nvPr/>
        </p:nvSpPr>
        <p:spPr>
          <a:xfrm>
            <a:off x="6712743" y="2476346"/>
            <a:ext cx="288032" cy="36390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9" name="Retângulo 28"/>
          <p:cNvSpPr/>
          <p:nvPr/>
        </p:nvSpPr>
        <p:spPr>
          <a:xfrm>
            <a:off x="495091" y="3645024"/>
            <a:ext cx="3456384" cy="504056"/>
          </a:xfrm>
          <a:prstGeom prst="rect">
            <a:avLst/>
          </a:prstGeom>
          <a:solidFill>
            <a:srgbClr val="FFDB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610243" y="3712386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prstClr val="black"/>
                </a:solidFill>
              </a:rPr>
              <a:t>Nº de famílias = 13.231 (2010)</a:t>
            </a:r>
            <a:endParaRPr lang="pt-BR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31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5"/>
          <a:stretch>
            <a:fillRect/>
          </a:stretch>
        </p:blipFill>
        <p:spPr bwMode="auto">
          <a:xfrm>
            <a:off x="3203848" y="1484785"/>
            <a:ext cx="5256584" cy="4763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etângulo 29"/>
          <p:cNvSpPr/>
          <p:nvPr/>
        </p:nvSpPr>
        <p:spPr>
          <a:xfrm>
            <a:off x="7524328" y="4437113"/>
            <a:ext cx="936104" cy="18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pPr algn="ctr"/>
            <a:endParaRPr lang="pt-BR"/>
          </a:p>
        </p:txBody>
      </p:sp>
      <p:sp>
        <p:nvSpPr>
          <p:cNvPr id="31" name="Forma livre 30"/>
          <p:cNvSpPr/>
          <p:nvPr/>
        </p:nvSpPr>
        <p:spPr>
          <a:xfrm>
            <a:off x="3279369" y="1610826"/>
            <a:ext cx="4761613" cy="4619847"/>
          </a:xfrm>
          <a:custGeom>
            <a:avLst/>
            <a:gdLst>
              <a:gd name="connsiteX0" fmla="*/ 692889 w 4761614"/>
              <a:gd name="connsiteY0" fmla="*/ 2280684 h 4619847"/>
              <a:gd name="connsiteX1" fmla="*/ 384545 w 4761614"/>
              <a:gd name="connsiteY1" fmla="*/ 2503967 h 4619847"/>
              <a:gd name="connsiteX2" fmla="*/ 256954 w 4761614"/>
              <a:gd name="connsiteY2" fmla="*/ 2695353 h 4619847"/>
              <a:gd name="connsiteX3" fmla="*/ 214424 w 4761614"/>
              <a:gd name="connsiteY3" fmla="*/ 2982433 h 4619847"/>
              <a:gd name="connsiteX4" fmla="*/ 395177 w 4761614"/>
              <a:gd name="connsiteY4" fmla="*/ 3131288 h 4619847"/>
              <a:gd name="connsiteX5" fmla="*/ 575931 w 4761614"/>
              <a:gd name="connsiteY5" fmla="*/ 3184451 h 4619847"/>
              <a:gd name="connsiteX6" fmla="*/ 629094 w 4761614"/>
              <a:gd name="connsiteY6" fmla="*/ 3354572 h 4619847"/>
              <a:gd name="connsiteX7" fmla="*/ 629094 w 4761614"/>
              <a:gd name="connsiteY7" fmla="*/ 3460898 h 4619847"/>
              <a:gd name="connsiteX8" fmla="*/ 756684 w 4761614"/>
              <a:gd name="connsiteY8" fmla="*/ 3641651 h 4619847"/>
              <a:gd name="connsiteX9" fmla="*/ 809847 w 4761614"/>
              <a:gd name="connsiteY9" fmla="*/ 3747977 h 4619847"/>
              <a:gd name="connsiteX10" fmla="*/ 799215 w 4761614"/>
              <a:gd name="connsiteY10" fmla="*/ 3801140 h 4619847"/>
              <a:gd name="connsiteX11" fmla="*/ 650359 w 4761614"/>
              <a:gd name="connsiteY11" fmla="*/ 3854302 h 4619847"/>
              <a:gd name="connsiteX12" fmla="*/ 533401 w 4761614"/>
              <a:gd name="connsiteY12" fmla="*/ 3949995 h 4619847"/>
              <a:gd name="connsiteX13" fmla="*/ 533401 w 4761614"/>
              <a:gd name="connsiteY13" fmla="*/ 4268972 h 4619847"/>
              <a:gd name="connsiteX14" fmla="*/ 416442 w 4761614"/>
              <a:gd name="connsiteY14" fmla="*/ 4385930 h 4619847"/>
              <a:gd name="connsiteX15" fmla="*/ 565298 w 4761614"/>
              <a:gd name="connsiteY15" fmla="*/ 4566684 h 4619847"/>
              <a:gd name="connsiteX16" fmla="*/ 660991 w 4761614"/>
              <a:gd name="connsiteY16" fmla="*/ 4587949 h 4619847"/>
              <a:gd name="connsiteX17" fmla="*/ 756684 w 4761614"/>
              <a:gd name="connsiteY17" fmla="*/ 4375298 h 4619847"/>
              <a:gd name="connsiteX18" fmla="*/ 863010 w 4761614"/>
              <a:gd name="connsiteY18" fmla="*/ 4226442 h 4619847"/>
              <a:gd name="connsiteX19" fmla="*/ 1011866 w 4761614"/>
              <a:gd name="connsiteY19" fmla="*/ 4035056 h 4619847"/>
              <a:gd name="connsiteX20" fmla="*/ 1065029 w 4761614"/>
              <a:gd name="connsiteY20" fmla="*/ 3779874 h 4619847"/>
              <a:gd name="connsiteX21" fmla="*/ 1128824 w 4761614"/>
              <a:gd name="connsiteY21" fmla="*/ 3790507 h 4619847"/>
              <a:gd name="connsiteX22" fmla="*/ 1341475 w 4761614"/>
              <a:gd name="connsiteY22" fmla="*/ 4056321 h 4619847"/>
              <a:gd name="connsiteX23" fmla="*/ 1586024 w 4761614"/>
              <a:gd name="connsiteY23" fmla="*/ 4449726 h 4619847"/>
              <a:gd name="connsiteX24" fmla="*/ 1756145 w 4761614"/>
              <a:gd name="connsiteY24" fmla="*/ 4534786 h 4619847"/>
              <a:gd name="connsiteX25" fmla="*/ 1968796 w 4761614"/>
              <a:gd name="connsiteY25" fmla="*/ 4300870 h 4619847"/>
              <a:gd name="connsiteX26" fmla="*/ 2234610 w 4761614"/>
              <a:gd name="connsiteY26" fmla="*/ 4013791 h 4619847"/>
              <a:gd name="connsiteX27" fmla="*/ 2479159 w 4761614"/>
              <a:gd name="connsiteY27" fmla="*/ 3673549 h 4619847"/>
              <a:gd name="connsiteX28" fmla="*/ 2649280 w 4761614"/>
              <a:gd name="connsiteY28" fmla="*/ 3439633 h 4619847"/>
              <a:gd name="connsiteX29" fmla="*/ 2553587 w 4761614"/>
              <a:gd name="connsiteY29" fmla="*/ 3269512 h 4619847"/>
              <a:gd name="connsiteX30" fmla="*/ 2776870 w 4761614"/>
              <a:gd name="connsiteY30" fmla="*/ 3173819 h 4619847"/>
              <a:gd name="connsiteX31" fmla="*/ 2915094 w 4761614"/>
              <a:gd name="connsiteY31" fmla="*/ 3046228 h 4619847"/>
              <a:gd name="connsiteX32" fmla="*/ 3010787 w 4761614"/>
              <a:gd name="connsiteY32" fmla="*/ 2812312 h 4619847"/>
              <a:gd name="connsiteX33" fmla="*/ 3000154 w 4761614"/>
              <a:gd name="connsiteY33" fmla="*/ 2642191 h 4619847"/>
              <a:gd name="connsiteX34" fmla="*/ 3032052 w 4761614"/>
              <a:gd name="connsiteY34" fmla="*/ 2333847 h 4619847"/>
              <a:gd name="connsiteX35" fmla="*/ 3159642 w 4761614"/>
              <a:gd name="connsiteY35" fmla="*/ 2163726 h 4619847"/>
              <a:gd name="connsiteX36" fmla="*/ 3425456 w 4761614"/>
              <a:gd name="connsiteY36" fmla="*/ 2216888 h 4619847"/>
              <a:gd name="connsiteX37" fmla="*/ 3988982 w 4761614"/>
              <a:gd name="connsiteY37" fmla="*/ 2525233 h 4619847"/>
              <a:gd name="connsiteX38" fmla="*/ 4265429 w 4761614"/>
              <a:gd name="connsiteY38" fmla="*/ 2769781 h 4619847"/>
              <a:gd name="connsiteX39" fmla="*/ 4350489 w 4761614"/>
              <a:gd name="connsiteY39" fmla="*/ 2844209 h 4619847"/>
              <a:gd name="connsiteX40" fmla="*/ 4382387 w 4761614"/>
              <a:gd name="connsiteY40" fmla="*/ 2450805 h 4619847"/>
              <a:gd name="connsiteX41" fmla="*/ 4382387 w 4761614"/>
              <a:gd name="connsiteY41" fmla="*/ 2280684 h 4619847"/>
              <a:gd name="connsiteX42" fmla="*/ 4456815 w 4761614"/>
              <a:gd name="connsiteY42" fmla="*/ 2057400 h 4619847"/>
              <a:gd name="connsiteX43" fmla="*/ 4605670 w 4761614"/>
              <a:gd name="connsiteY43" fmla="*/ 1961707 h 4619847"/>
              <a:gd name="connsiteX44" fmla="*/ 4722629 w 4761614"/>
              <a:gd name="connsiteY44" fmla="*/ 1961707 h 4619847"/>
              <a:gd name="connsiteX45" fmla="*/ 4754526 w 4761614"/>
              <a:gd name="connsiteY45" fmla="*/ 1844749 h 4619847"/>
              <a:gd name="connsiteX46" fmla="*/ 4754526 w 4761614"/>
              <a:gd name="connsiteY46" fmla="*/ 1759688 h 4619847"/>
              <a:gd name="connsiteX47" fmla="*/ 4711996 w 4761614"/>
              <a:gd name="connsiteY47" fmla="*/ 1621465 h 4619847"/>
              <a:gd name="connsiteX48" fmla="*/ 4648201 w 4761614"/>
              <a:gd name="connsiteY48" fmla="*/ 1525772 h 4619847"/>
              <a:gd name="connsiteX49" fmla="*/ 4488712 w 4761614"/>
              <a:gd name="connsiteY49" fmla="*/ 1525772 h 4619847"/>
              <a:gd name="connsiteX50" fmla="*/ 4467447 w 4761614"/>
              <a:gd name="connsiteY50" fmla="*/ 1663995 h 4619847"/>
              <a:gd name="connsiteX51" fmla="*/ 4435549 w 4761614"/>
              <a:gd name="connsiteY51" fmla="*/ 1749056 h 4619847"/>
              <a:gd name="connsiteX52" fmla="*/ 4329224 w 4761614"/>
              <a:gd name="connsiteY52" fmla="*/ 1780953 h 4619847"/>
              <a:gd name="connsiteX53" fmla="*/ 4116573 w 4761614"/>
              <a:gd name="connsiteY53" fmla="*/ 1653363 h 4619847"/>
              <a:gd name="connsiteX54" fmla="*/ 3872024 w 4761614"/>
              <a:gd name="connsiteY54" fmla="*/ 1398181 h 4619847"/>
              <a:gd name="connsiteX55" fmla="*/ 3744433 w 4761614"/>
              <a:gd name="connsiteY55" fmla="*/ 1047307 h 4619847"/>
              <a:gd name="connsiteX56" fmla="*/ 3712535 w 4761614"/>
              <a:gd name="connsiteY56" fmla="*/ 845288 h 4619847"/>
              <a:gd name="connsiteX57" fmla="*/ 3638108 w 4761614"/>
              <a:gd name="connsiteY57" fmla="*/ 717698 h 4619847"/>
              <a:gd name="connsiteX58" fmla="*/ 3553047 w 4761614"/>
              <a:gd name="connsiteY58" fmla="*/ 717698 h 4619847"/>
              <a:gd name="connsiteX59" fmla="*/ 3467987 w 4761614"/>
              <a:gd name="connsiteY59" fmla="*/ 632637 h 4619847"/>
              <a:gd name="connsiteX60" fmla="*/ 3436089 w 4761614"/>
              <a:gd name="connsiteY60" fmla="*/ 451884 h 4619847"/>
              <a:gd name="connsiteX61" fmla="*/ 3467987 w 4761614"/>
              <a:gd name="connsiteY61" fmla="*/ 249865 h 4619847"/>
              <a:gd name="connsiteX62" fmla="*/ 3499884 w 4761614"/>
              <a:gd name="connsiteY62" fmla="*/ 101009 h 4619847"/>
              <a:gd name="connsiteX63" fmla="*/ 3467987 w 4761614"/>
              <a:gd name="connsiteY63" fmla="*/ 47847 h 4619847"/>
              <a:gd name="connsiteX64" fmla="*/ 3372294 w 4761614"/>
              <a:gd name="connsiteY64" fmla="*/ 5316 h 4619847"/>
              <a:gd name="connsiteX65" fmla="*/ 3244703 w 4761614"/>
              <a:gd name="connsiteY65" fmla="*/ 79744 h 4619847"/>
              <a:gd name="connsiteX66" fmla="*/ 3234070 w 4761614"/>
              <a:gd name="connsiteY66" fmla="*/ 196702 h 4619847"/>
              <a:gd name="connsiteX67" fmla="*/ 3202173 w 4761614"/>
              <a:gd name="connsiteY67" fmla="*/ 228600 h 4619847"/>
              <a:gd name="connsiteX68" fmla="*/ 3053317 w 4761614"/>
              <a:gd name="connsiteY68" fmla="*/ 228600 h 4619847"/>
              <a:gd name="connsiteX69" fmla="*/ 3000154 w 4761614"/>
              <a:gd name="connsiteY69" fmla="*/ 175437 h 4619847"/>
              <a:gd name="connsiteX70" fmla="*/ 2915094 w 4761614"/>
              <a:gd name="connsiteY70" fmla="*/ 186070 h 4619847"/>
              <a:gd name="connsiteX71" fmla="*/ 2872563 w 4761614"/>
              <a:gd name="connsiteY71" fmla="*/ 334926 h 4619847"/>
              <a:gd name="connsiteX72" fmla="*/ 2915094 w 4761614"/>
              <a:gd name="connsiteY72" fmla="*/ 451884 h 4619847"/>
              <a:gd name="connsiteX73" fmla="*/ 2968256 w 4761614"/>
              <a:gd name="connsiteY73" fmla="*/ 622005 h 4619847"/>
              <a:gd name="connsiteX74" fmla="*/ 2989522 w 4761614"/>
              <a:gd name="connsiteY74" fmla="*/ 770860 h 4619847"/>
              <a:gd name="connsiteX75" fmla="*/ 2989522 w 4761614"/>
              <a:gd name="connsiteY75" fmla="*/ 962247 h 4619847"/>
              <a:gd name="connsiteX76" fmla="*/ 2946991 w 4761614"/>
              <a:gd name="connsiteY76" fmla="*/ 1068572 h 4619847"/>
              <a:gd name="connsiteX77" fmla="*/ 2840666 w 4761614"/>
              <a:gd name="connsiteY77" fmla="*/ 1143000 h 4619847"/>
              <a:gd name="connsiteX78" fmla="*/ 2553587 w 4761614"/>
              <a:gd name="connsiteY78" fmla="*/ 1217428 h 4619847"/>
              <a:gd name="connsiteX79" fmla="*/ 2245242 w 4761614"/>
              <a:gd name="connsiteY79" fmla="*/ 1323753 h 4619847"/>
              <a:gd name="connsiteX80" fmla="*/ 1968796 w 4761614"/>
              <a:gd name="connsiteY80" fmla="*/ 1259958 h 4619847"/>
              <a:gd name="connsiteX81" fmla="*/ 1830573 w 4761614"/>
              <a:gd name="connsiteY81" fmla="*/ 1291856 h 4619847"/>
              <a:gd name="connsiteX82" fmla="*/ 1756145 w 4761614"/>
              <a:gd name="connsiteY82" fmla="*/ 1387549 h 4619847"/>
              <a:gd name="connsiteX83" fmla="*/ 1756145 w 4761614"/>
              <a:gd name="connsiteY83" fmla="*/ 1472609 h 4619847"/>
              <a:gd name="connsiteX84" fmla="*/ 1745512 w 4761614"/>
              <a:gd name="connsiteY84" fmla="*/ 1547037 h 4619847"/>
              <a:gd name="connsiteX85" fmla="*/ 1458433 w 4761614"/>
              <a:gd name="connsiteY85" fmla="*/ 1568302 h 4619847"/>
              <a:gd name="connsiteX86" fmla="*/ 905540 w 4761614"/>
              <a:gd name="connsiteY86" fmla="*/ 1430079 h 4619847"/>
              <a:gd name="connsiteX87" fmla="*/ 746052 w 4761614"/>
              <a:gd name="connsiteY87" fmla="*/ 1323753 h 4619847"/>
              <a:gd name="connsiteX88" fmla="*/ 671624 w 4761614"/>
              <a:gd name="connsiteY88" fmla="*/ 1419447 h 4619847"/>
              <a:gd name="connsiteX89" fmla="*/ 671624 w 4761614"/>
              <a:gd name="connsiteY89" fmla="*/ 1536405 h 4619847"/>
              <a:gd name="connsiteX90" fmla="*/ 575931 w 4761614"/>
              <a:gd name="connsiteY90" fmla="*/ 1695893 h 4619847"/>
              <a:gd name="connsiteX91" fmla="*/ 458973 w 4761614"/>
              <a:gd name="connsiteY91" fmla="*/ 1791586 h 4619847"/>
              <a:gd name="connsiteX92" fmla="*/ 256954 w 4761614"/>
              <a:gd name="connsiteY92" fmla="*/ 1855381 h 4619847"/>
              <a:gd name="connsiteX93" fmla="*/ 108098 w 4761614"/>
              <a:gd name="connsiteY93" fmla="*/ 2014870 h 4619847"/>
              <a:gd name="connsiteX94" fmla="*/ 12405 w 4761614"/>
              <a:gd name="connsiteY94" fmla="*/ 2142460 h 4619847"/>
              <a:gd name="connsiteX95" fmla="*/ 33670 w 4761614"/>
              <a:gd name="connsiteY95" fmla="*/ 2206256 h 4619847"/>
              <a:gd name="connsiteX96" fmla="*/ 139996 w 4761614"/>
              <a:gd name="connsiteY96" fmla="*/ 2174358 h 4619847"/>
              <a:gd name="connsiteX97" fmla="*/ 214424 w 4761614"/>
              <a:gd name="connsiteY97" fmla="*/ 2036135 h 4619847"/>
              <a:gd name="connsiteX98" fmla="*/ 342015 w 4761614"/>
              <a:gd name="connsiteY98" fmla="*/ 1993605 h 4619847"/>
              <a:gd name="connsiteX99" fmla="*/ 554666 w 4761614"/>
              <a:gd name="connsiteY99" fmla="*/ 1972340 h 4619847"/>
              <a:gd name="connsiteX100" fmla="*/ 671624 w 4761614"/>
              <a:gd name="connsiteY100" fmla="*/ 2068033 h 4619847"/>
              <a:gd name="connsiteX101" fmla="*/ 682256 w 4761614"/>
              <a:gd name="connsiteY101" fmla="*/ 2174358 h 4619847"/>
              <a:gd name="connsiteX102" fmla="*/ 692889 w 4761614"/>
              <a:gd name="connsiteY102" fmla="*/ 2280684 h 4619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4761614" h="4619847">
                <a:moveTo>
                  <a:pt x="692889" y="2280684"/>
                </a:moveTo>
                <a:cubicBezTo>
                  <a:pt x="643271" y="2335619"/>
                  <a:pt x="457201" y="2434856"/>
                  <a:pt x="384545" y="2503967"/>
                </a:cubicBezTo>
                <a:cubicBezTo>
                  <a:pt x="311889" y="2573078"/>
                  <a:pt x="285307" y="2615609"/>
                  <a:pt x="256954" y="2695353"/>
                </a:cubicBezTo>
                <a:cubicBezTo>
                  <a:pt x="228601" y="2775097"/>
                  <a:pt x="191387" y="2909777"/>
                  <a:pt x="214424" y="2982433"/>
                </a:cubicBezTo>
                <a:cubicBezTo>
                  <a:pt x="237461" y="3055089"/>
                  <a:pt x="334926" y="3097618"/>
                  <a:pt x="395177" y="3131288"/>
                </a:cubicBezTo>
                <a:cubicBezTo>
                  <a:pt x="455428" y="3164958"/>
                  <a:pt x="536945" y="3147237"/>
                  <a:pt x="575931" y="3184451"/>
                </a:cubicBezTo>
                <a:cubicBezTo>
                  <a:pt x="614917" y="3221665"/>
                  <a:pt x="620234" y="3308498"/>
                  <a:pt x="629094" y="3354572"/>
                </a:cubicBezTo>
                <a:cubicBezTo>
                  <a:pt x="637955" y="3400647"/>
                  <a:pt x="607829" y="3413052"/>
                  <a:pt x="629094" y="3460898"/>
                </a:cubicBezTo>
                <a:cubicBezTo>
                  <a:pt x="650359" y="3508744"/>
                  <a:pt x="726559" y="3593805"/>
                  <a:pt x="756684" y="3641651"/>
                </a:cubicBezTo>
                <a:cubicBezTo>
                  <a:pt x="786809" y="3689497"/>
                  <a:pt x="802759" y="3721396"/>
                  <a:pt x="809847" y="3747977"/>
                </a:cubicBezTo>
                <a:cubicBezTo>
                  <a:pt x="816936" y="3774559"/>
                  <a:pt x="825796" y="3783419"/>
                  <a:pt x="799215" y="3801140"/>
                </a:cubicBezTo>
                <a:cubicBezTo>
                  <a:pt x="772634" y="3818861"/>
                  <a:pt x="694661" y="3829493"/>
                  <a:pt x="650359" y="3854302"/>
                </a:cubicBezTo>
                <a:cubicBezTo>
                  <a:pt x="606057" y="3879111"/>
                  <a:pt x="552894" y="3880883"/>
                  <a:pt x="533401" y="3949995"/>
                </a:cubicBezTo>
                <a:cubicBezTo>
                  <a:pt x="513908" y="4019107"/>
                  <a:pt x="552894" y="4196316"/>
                  <a:pt x="533401" y="4268972"/>
                </a:cubicBezTo>
                <a:cubicBezTo>
                  <a:pt x="513908" y="4341628"/>
                  <a:pt x="411126" y="4336311"/>
                  <a:pt x="416442" y="4385930"/>
                </a:cubicBezTo>
                <a:cubicBezTo>
                  <a:pt x="421758" y="4435549"/>
                  <a:pt x="524540" y="4533014"/>
                  <a:pt x="565298" y="4566684"/>
                </a:cubicBezTo>
                <a:cubicBezTo>
                  <a:pt x="606056" y="4600354"/>
                  <a:pt x="629093" y="4619847"/>
                  <a:pt x="660991" y="4587949"/>
                </a:cubicBezTo>
                <a:cubicBezTo>
                  <a:pt x="692889" y="4556051"/>
                  <a:pt x="723014" y="4435549"/>
                  <a:pt x="756684" y="4375298"/>
                </a:cubicBezTo>
                <a:cubicBezTo>
                  <a:pt x="790354" y="4315047"/>
                  <a:pt x="820480" y="4283149"/>
                  <a:pt x="863010" y="4226442"/>
                </a:cubicBezTo>
                <a:cubicBezTo>
                  <a:pt x="905540" y="4169735"/>
                  <a:pt x="978196" y="4109484"/>
                  <a:pt x="1011866" y="4035056"/>
                </a:cubicBezTo>
                <a:cubicBezTo>
                  <a:pt x="1045536" y="3960628"/>
                  <a:pt x="1045536" y="3820632"/>
                  <a:pt x="1065029" y="3779874"/>
                </a:cubicBezTo>
                <a:cubicBezTo>
                  <a:pt x="1084522" y="3739116"/>
                  <a:pt x="1082750" y="3744433"/>
                  <a:pt x="1128824" y="3790507"/>
                </a:cubicBezTo>
                <a:cubicBezTo>
                  <a:pt x="1174898" y="3836582"/>
                  <a:pt x="1265275" y="3946451"/>
                  <a:pt x="1341475" y="4056321"/>
                </a:cubicBezTo>
                <a:cubicBezTo>
                  <a:pt x="1417675" y="4166191"/>
                  <a:pt x="1516912" y="4369982"/>
                  <a:pt x="1586024" y="4449726"/>
                </a:cubicBezTo>
                <a:cubicBezTo>
                  <a:pt x="1655136" y="4529470"/>
                  <a:pt x="1692350" y="4559595"/>
                  <a:pt x="1756145" y="4534786"/>
                </a:cubicBezTo>
                <a:cubicBezTo>
                  <a:pt x="1819940" y="4509977"/>
                  <a:pt x="1968796" y="4300870"/>
                  <a:pt x="1968796" y="4300870"/>
                </a:cubicBezTo>
                <a:cubicBezTo>
                  <a:pt x="2048540" y="4214038"/>
                  <a:pt x="2149550" y="4118344"/>
                  <a:pt x="2234610" y="4013791"/>
                </a:cubicBezTo>
                <a:cubicBezTo>
                  <a:pt x="2319670" y="3909238"/>
                  <a:pt x="2479159" y="3673549"/>
                  <a:pt x="2479159" y="3673549"/>
                </a:cubicBezTo>
                <a:cubicBezTo>
                  <a:pt x="2548271" y="3577856"/>
                  <a:pt x="2636875" y="3506972"/>
                  <a:pt x="2649280" y="3439633"/>
                </a:cubicBezTo>
                <a:cubicBezTo>
                  <a:pt x="2661685" y="3372294"/>
                  <a:pt x="2532322" y="3313814"/>
                  <a:pt x="2553587" y="3269512"/>
                </a:cubicBezTo>
                <a:cubicBezTo>
                  <a:pt x="2574852" y="3225210"/>
                  <a:pt x="2716619" y="3211033"/>
                  <a:pt x="2776870" y="3173819"/>
                </a:cubicBezTo>
                <a:cubicBezTo>
                  <a:pt x="2837121" y="3136605"/>
                  <a:pt x="2876108" y="3106479"/>
                  <a:pt x="2915094" y="3046228"/>
                </a:cubicBezTo>
                <a:cubicBezTo>
                  <a:pt x="2954080" y="2985977"/>
                  <a:pt x="2996610" y="2879651"/>
                  <a:pt x="3010787" y="2812312"/>
                </a:cubicBezTo>
                <a:cubicBezTo>
                  <a:pt x="3024964" y="2744973"/>
                  <a:pt x="2996610" y="2721935"/>
                  <a:pt x="3000154" y="2642191"/>
                </a:cubicBezTo>
                <a:cubicBezTo>
                  <a:pt x="3003698" y="2562447"/>
                  <a:pt x="3005471" y="2413591"/>
                  <a:pt x="3032052" y="2333847"/>
                </a:cubicBezTo>
                <a:cubicBezTo>
                  <a:pt x="3058633" y="2254103"/>
                  <a:pt x="3094075" y="2183219"/>
                  <a:pt x="3159642" y="2163726"/>
                </a:cubicBezTo>
                <a:cubicBezTo>
                  <a:pt x="3225209" y="2144233"/>
                  <a:pt x="3287233" y="2156637"/>
                  <a:pt x="3425456" y="2216888"/>
                </a:cubicBezTo>
                <a:cubicBezTo>
                  <a:pt x="3563679" y="2277139"/>
                  <a:pt x="3848987" y="2433084"/>
                  <a:pt x="3988982" y="2525233"/>
                </a:cubicBezTo>
                <a:cubicBezTo>
                  <a:pt x="4128978" y="2617382"/>
                  <a:pt x="4265429" y="2769781"/>
                  <a:pt x="4265429" y="2769781"/>
                </a:cubicBezTo>
                <a:cubicBezTo>
                  <a:pt x="4325680" y="2822944"/>
                  <a:pt x="4330996" y="2897372"/>
                  <a:pt x="4350489" y="2844209"/>
                </a:cubicBezTo>
                <a:cubicBezTo>
                  <a:pt x="4369982" y="2791046"/>
                  <a:pt x="4377071" y="2544726"/>
                  <a:pt x="4382387" y="2450805"/>
                </a:cubicBezTo>
                <a:cubicBezTo>
                  <a:pt x="4387703" y="2356884"/>
                  <a:pt x="4369982" y="2346252"/>
                  <a:pt x="4382387" y="2280684"/>
                </a:cubicBezTo>
                <a:cubicBezTo>
                  <a:pt x="4394792" y="2215117"/>
                  <a:pt x="4419601" y="2110563"/>
                  <a:pt x="4456815" y="2057400"/>
                </a:cubicBezTo>
                <a:cubicBezTo>
                  <a:pt x="4494029" y="2004237"/>
                  <a:pt x="4561368" y="1977656"/>
                  <a:pt x="4605670" y="1961707"/>
                </a:cubicBezTo>
                <a:cubicBezTo>
                  <a:pt x="4649972" y="1945758"/>
                  <a:pt x="4697820" y="1981200"/>
                  <a:pt x="4722629" y="1961707"/>
                </a:cubicBezTo>
                <a:cubicBezTo>
                  <a:pt x="4747438" y="1942214"/>
                  <a:pt x="4749210" y="1878419"/>
                  <a:pt x="4754526" y="1844749"/>
                </a:cubicBezTo>
                <a:cubicBezTo>
                  <a:pt x="4759842" y="1811079"/>
                  <a:pt x="4761614" y="1796902"/>
                  <a:pt x="4754526" y="1759688"/>
                </a:cubicBezTo>
                <a:cubicBezTo>
                  <a:pt x="4747438" y="1722474"/>
                  <a:pt x="4729717" y="1660451"/>
                  <a:pt x="4711996" y="1621465"/>
                </a:cubicBezTo>
                <a:cubicBezTo>
                  <a:pt x="4694275" y="1582479"/>
                  <a:pt x="4685415" y="1541721"/>
                  <a:pt x="4648201" y="1525772"/>
                </a:cubicBezTo>
                <a:cubicBezTo>
                  <a:pt x="4610987" y="1509823"/>
                  <a:pt x="4518838" y="1502735"/>
                  <a:pt x="4488712" y="1525772"/>
                </a:cubicBezTo>
                <a:cubicBezTo>
                  <a:pt x="4458586" y="1548809"/>
                  <a:pt x="4476307" y="1626781"/>
                  <a:pt x="4467447" y="1663995"/>
                </a:cubicBezTo>
                <a:cubicBezTo>
                  <a:pt x="4458587" y="1701209"/>
                  <a:pt x="4458586" y="1729563"/>
                  <a:pt x="4435549" y="1749056"/>
                </a:cubicBezTo>
                <a:cubicBezTo>
                  <a:pt x="4412512" y="1768549"/>
                  <a:pt x="4382387" y="1796902"/>
                  <a:pt x="4329224" y="1780953"/>
                </a:cubicBezTo>
                <a:cubicBezTo>
                  <a:pt x="4276061" y="1765004"/>
                  <a:pt x="4192773" y="1717158"/>
                  <a:pt x="4116573" y="1653363"/>
                </a:cubicBezTo>
                <a:cubicBezTo>
                  <a:pt x="4040373" y="1589568"/>
                  <a:pt x="3934047" y="1499190"/>
                  <a:pt x="3872024" y="1398181"/>
                </a:cubicBezTo>
                <a:cubicBezTo>
                  <a:pt x="3810001" y="1297172"/>
                  <a:pt x="3771014" y="1139456"/>
                  <a:pt x="3744433" y="1047307"/>
                </a:cubicBezTo>
                <a:cubicBezTo>
                  <a:pt x="3717852" y="955158"/>
                  <a:pt x="3730256" y="900223"/>
                  <a:pt x="3712535" y="845288"/>
                </a:cubicBezTo>
                <a:cubicBezTo>
                  <a:pt x="3694814" y="790353"/>
                  <a:pt x="3664689" y="738963"/>
                  <a:pt x="3638108" y="717698"/>
                </a:cubicBezTo>
                <a:cubicBezTo>
                  <a:pt x="3611527" y="696433"/>
                  <a:pt x="3581400" y="731875"/>
                  <a:pt x="3553047" y="717698"/>
                </a:cubicBezTo>
                <a:cubicBezTo>
                  <a:pt x="3524694" y="703521"/>
                  <a:pt x="3487480" y="676939"/>
                  <a:pt x="3467987" y="632637"/>
                </a:cubicBezTo>
                <a:cubicBezTo>
                  <a:pt x="3448494" y="588335"/>
                  <a:pt x="3436089" y="515679"/>
                  <a:pt x="3436089" y="451884"/>
                </a:cubicBezTo>
                <a:cubicBezTo>
                  <a:pt x="3436089" y="388089"/>
                  <a:pt x="3457355" y="308344"/>
                  <a:pt x="3467987" y="249865"/>
                </a:cubicBezTo>
                <a:cubicBezTo>
                  <a:pt x="3478619" y="191386"/>
                  <a:pt x="3499884" y="134679"/>
                  <a:pt x="3499884" y="101009"/>
                </a:cubicBezTo>
                <a:cubicBezTo>
                  <a:pt x="3499884" y="67339"/>
                  <a:pt x="3489252" y="63796"/>
                  <a:pt x="3467987" y="47847"/>
                </a:cubicBezTo>
                <a:cubicBezTo>
                  <a:pt x="3446722" y="31898"/>
                  <a:pt x="3409508" y="0"/>
                  <a:pt x="3372294" y="5316"/>
                </a:cubicBezTo>
                <a:cubicBezTo>
                  <a:pt x="3335080" y="10632"/>
                  <a:pt x="3267740" y="47846"/>
                  <a:pt x="3244703" y="79744"/>
                </a:cubicBezTo>
                <a:cubicBezTo>
                  <a:pt x="3221666" y="111642"/>
                  <a:pt x="3241158" y="171893"/>
                  <a:pt x="3234070" y="196702"/>
                </a:cubicBezTo>
                <a:cubicBezTo>
                  <a:pt x="3226982" y="221511"/>
                  <a:pt x="3232298" y="223284"/>
                  <a:pt x="3202173" y="228600"/>
                </a:cubicBezTo>
                <a:cubicBezTo>
                  <a:pt x="3172048" y="233916"/>
                  <a:pt x="3086987" y="237460"/>
                  <a:pt x="3053317" y="228600"/>
                </a:cubicBezTo>
                <a:cubicBezTo>
                  <a:pt x="3019647" y="219740"/>
                  <a:pt x="3023191" y="182525"/>
                  <a:pt x="3000154" y="175437"/>
                </a:cubicBezTo>
                <a:cubicBezTo>
                  <a:pt x="2977117" y="168349"/>
                  <a:pt x="2936359" y="159489"/>
                  <a:pt x="2915094" y="186070"/>
                </a:cubicBezTo>
                <a:cubicBezTo>
                  <a:pt x="2893829" y="212652"/>
                  <a:pt x="2872563" y="290624"/>
                  <a:pt x="2872563" y="334926"/>
                </a:cubicBezTo>
                <a:cubicBezTo>
                  <a:pt x="2872563" y="379228"/>
                  <a:pt x="2899145" y="404038"/>
                  <a:pt x="2915094" y="451884"/>
                </a:cubicBezTo>
                <a:cubicBezTo>
                  <a:pt x="2931043" y="499730"/>
                  <a:pt x="2955851" y="568842"/>
                  <a:pt x="2968256" y="622005"/>
                </a:cubicBezTo>
                <a:cubicBezTo>
                  <a:pt x="2980661" y="675168"/>
                  <a:pt x="2985978" y="714153"/>
                  <a:pt x="2989522" y="770860"/>
                </a:cubicBezTo>
                <a:cubicBezTo>
                  <a:pt x="2993066" y="827567"/>
                  <a:pt x="2996611" y="912628"/>
                  <a:pt x="2989522" y="962247"/>
                </a:cubicBezTo>
                <a:cubicBezTo>
                  <a:pt x="2982434" y="1011866"/>
                  <a:pt x="2971800" y="1038447"/>
                  <a:pt x="2946991" y="1068572"/>
                </a:cubicBezTo>
                <a:cubicBezTo>
                  <a:pt x="2922182" y="1098697"/>
                  <a:pt x="2906233" y="1118191"/>
                  <a:pt x="2840666" y="1143000"/>
                </a:cubicBezTo>
                <a:cubicBezTo>
                  <a:pt x="2775099" y="1167809"/>
                  <a:pt x="2652824" y="1187303"/>
                  <a:pt x="2553587" y="1217428"/>
                </a:cubicBezTo>
                <a:cubicBezTo>
                  <a:pt x="2454350" y="1247553"/>
                  <a:pt x="2342707" y="1316665"/>
                  <a:pt x="2245242" y="1323753"/>
                </a:cubicBezTo>
                <a:cubicBezTo>
                  <a:pt x="2147777" y="1330841"/>
                  <a:pt x="2037907" y="1265274"/>
                  <a:pt x="1968796" y="1259958"/>
                </a:cubicBezTo>
                <a:cubicBezTo>
                  <a:pt x="1899685" y="1254642"/>
                  <a:pt x="1866015" y="1270591"/>
                  <a:pt x="1830573" y="1291856"/>
                </a:cubicBezTo>
                <a:cubicBezTo>
                  <a:pt x="1795131" y="1313121"/>
                  <a:pt x="1768550" y="1357424"/>
                  <a:pt x="1756145" y="1387549"/>
                </a:cubicBezTo>
                <a:cubicBezTo>
                  <a:pt x="1743740" y="1417674"/>
                  <a:pt x="1757917" y="1446028"/>
                  <a:pt x="1756145" y="1472609"/>
                </a:cubicBezTo>
                <a:cubicBezTo>
                  <a:pt x="1754373" y="1499190"/>
                  <a:pt x="1795131" y="1531088"/>
                  <a:pt x="1745512" y="1547037"/>
                </a:cubicBezTo>
                <a:cubicBezTo>
                  <a:pt x="1695893" y="1562986"/>
                  <a:pt x="1598428" y="1587795"/>
                  <a:pt x="1458433" y="1568302"/>
                </a:cubicBezTo>
                <a:cubicBezTo>
                  <a:pt x="1318438" y="1548809"/>
                  <a:pt x="1024270" y="1470837"/>
                  <a:pt x="905540" y="1430079"/>
                </a:cubicBezTo>
                <a:cubicBezTo>
                  <a:pt x="786810" y="1389321"/>
                  <a:pt x="785038" y="1325525"/>
                  <a:pt x="746052" y="1323753"/>
                </a:cubicBezTo>
                <a:cubicBezTo>
                  <a:pt x="707066" y="1321981"/>
                  <a:pt x="684029" y="1384005"/>
                  <a:pt x="671624" y="1419447"/>
                </a:cubicBezTo>
                <a:cubicBezTo>
                  <a:pt x="659219" y="1454889"/>
                  <a:pt x="687573" y="1490331"/>
                  <a:pt x="671624" y="1536405"/>
                </a:cubicBezTo>
                <a:cubicBezTo>
                  <a:pt x="655675" y="1582479"/>
                  <a:pt x="611373" y="1653363"/>
                  <a:pt x="575931" y="1695893"/>
                </a:cubicBezTo>
                <a:cubicBezTo>
                  <a:pt x="540489" y="1738423"/>
                  <a:pt x="512136" y="1765005"/>
                  <a:pt x="458973" y="1791586"/>
                </a:cubicBezTo>
                <a:cubicBezTo>
                  <a:pt x="405810" y="1818167"/>
                  <a:pt x="315433" y="1818167"/>
                  <a:pt x="256954" y="1855381"/>
                </a:cubicBezTo>
                <a:cubicBezTo>
                  <a:pt x="198475" y="1892595"/>
                  <a:pt x="148856" y="1967024"/>
                  <a:pt x="108098" y="2014870"/>
                </a:cubicBezTo>
                <a:cubicBezTo>
                  <a:pt x="67340" y="2062717"/>
                  <a:pt x="24810" y="2110562"/>
                  <a:pt x="12405" y="2142460"/>
                </a:cubicBezTo>
                <a:cubicBezTo>
                  <a:pt x="0" y="2174358"/>
                  <a:pt x="12405" y="2200940"/>
                  <a:pt x="33670" y="2206256"/>
                </a:cubicBezTo>
                <a:cubicBezTo>
                  <a:pt x="54935" y="2211572"/>
                  <a:pt x="109870" y="2202711"/>
                  <a:pt x="139996" y="2174358"/>
                </a:cubicBezTo>
                <a:cubicBezTo>
                  <a:pt x="170122" y="2146005"/>
                  <a:pt x="180754" y="2066261"/>
                  <a:pt x="214424" y="2036135"/>
                </a:cubicBezTo>
                <a:cubicBezTo>
                  <a:pt x="248094" y="2006010"/>
                  <a:pt x="285308" y="2004237"/>
                  <a:pt x="342015" y="1993605"/>
                </a:cubicBezTo>
                <a:cubicBezTo>
                  <a:pt x="398722" y="1982973"/>
                  <a:pt x="499731" y="1959935"/>
                  <a:pt x="554666" y="1972340"/>
                </a:cubicBezTo>
                <a:cubicBezTo>
                  <a:pt x="609601" y="1984745"/>
                  <a:pt x="650359" y="2034363"/>
                  <a:pt x="671624" y="2068033"/>
                </a:cubicBezTo>
                <a:cubicBezTo>
                  <a:pt x="692889" y="2101703"/>
                  <a:pt x="684028" y="2142460"/>
                  <a:pt x="682256" y="2174358"/>
                </a:cubicBezTo>
                <a:cubicBezTo>
                  <a:pt x="680484" y="2206256"/>
                  <a:pt x="742507" y="2225749"/>
                  <a:pt x="692889" y="2280684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  <a:alpha val="49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pPr algn="ctr"/>
            <a:endParaRPr lang="pt-BR"/>
          </a:p>
        </p:txBody>
      </p:sp>
      <p:pic>
        <p:nvPicPr>
          <p:cNvPr id="32" name="Imagem 31" descr="LOGO 1 OFICIAL Conferência Habitação (3).png"/>
          <p:cNvPicPr>
            <a:picLocks noChangeAspect="1"/>
          </p:cNvPicPr>
          <p:nvPr/>
        </p:nvPicPr>
        <p:blipFill>
          <a:blip r:embed="rId3" cstate="print"/>
          <a:srcRect l="25857" t="55556" r="29772" b="33333"/>
          <a:stretch>
            <a:fillRect/>
          </a:stretch>
        </p:blipFill>
        <p:spPr>
          <a:xfrm>
            <a:off x="0" y="0"/>
            <a:ext cx="9144000" cy="1412776"/>
          </a:xfrm>
          <a:prstGeom prst="rect">
            <a:avLst/>
          </a:prstGeom>
          <a:ln>
            <a:noFill/>
          </a:ln>
        </p:spPr>
      </p:pic>
      <p:sp>
        <p:nvSpPr>
          <p:cNvPr id="36" name="CaixaDeTexto 35"/>
          <p:cNvSpPr txBox="1"/>
          <p:nvPr/>
        </p:nvSpPr>
        <p:spPr>
          <a:xfrm>
            <a:off x="539553" y="260650"/>
            <a:ext cx="8136904" cy="48143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lIns="95782" tIns="47891" rIns="95782" bIns="47891" rtlCol="0">
            <a:spAutoFit/>
          </a:bodyPr>
          <a:lstStyle/>
          <a:p>
            <a:pPr algn="ctr"/>
            <a:r>
              <a:rPr lang="pt-BR" sz="2500" b="1" dirty="0" smtClean="0"/>
              <a:t>DIAGNÓSTICO – CENÁRIO ATUAL</a:t>
            </a:r>
            <a:endParaRPr lang="pt-BR" sz="2500" b="1" dirty="0"/>
          </a:p>
        </p:txBody>
      </p:sp>
      <p:pic>
        <p:nvPicPr>
          <p:cNvPr id="37" name="Imagem 36" descr="LOGO 1 OFICIAL Conferência Habitação (3).png"/>
          <p:cNvPicPr>
            <a:picLocks noChangeAspect="1"/>
          </p:cNvPicPr>
          <p:nvPr/>
        </p:nvPicPr>
        <p:blipFill>
          <a:blip r:embed="rId4" cstate="print"/>
          <a:srcRect l="6061" r="6061" b="37941"/>
          <a:stretch>
            <a:fillRect/>
          </a:stretch>
        </p:blipFill>
        <p:spPr>
          <a:xfrm>
            <a:off x="1835697" y="6335245"/>
            <a:ext cx="720080" cy="406129"/>
          </a:xfrm>
          <a:prstGeom prst="rect">
            <a:avLst/>
          </a:prstGeom>
        </p:spPr>
      </p:pic>
      <p:pic>
        <p:nvPicPr>
          <p:cNvPr id="38" name="Imagem 37" descr="Logo Infraestrutura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6387718"/>
            <a:ext cx="1296144" cy="353655"/>
          </a:xfrm>
          <a:prstGeom prst="rect">
            <a:avLst/>
          </a:prstGeom>
        </p:spPr>
      </p:pic>
      <p:sp>
        <p:nvSpPr>
          <p:cNvPr id="39" name="CaixaDeTexto 38"/>
          <p:cNvSpPr txBox="1"/>
          <p:nvPr/>
        </p:nvSpPr>
        <p:spPr>
          <a:xfrm>
            <a:off x="3851921" y="6309319"/>
            <a:ext cx="4896544" cy="435272"/>
          </a:xfrm>
          <a:prstGeom prst="rect">
            <a:avLst/>
          </a:prstGeom>
          <a:noFill/>
        </p:spPr>
        <p:txBody>
          <a:bodyPr wrap="square" lIns="95782" tIns="47891" rIns="95782" bIns="47891" rtlCol="0">
            <a:spAutoFit/>
          </a:bodyPr>
          <a:lstStyle/>
          <a:p>
            <a:pPr algn="r"/>
            <a:r>
              <a:rPr lang="pt-BR" sz="1100" dirty="0" smtClean="0"/>
              <a:t>1ª Conferência Municipal de Habitação de Interesse Social</a:t>
            </a:r>
            <a:endParaRPr lang="pt-BR" sz="1100" dirty="0"/>
          </a:p>
          <a:p>
            <a:pPr algn="r"/>
            <a:r>
              <a:rPr lang="pt-BR" sz="1100" dirty="0" smtClean="0"/>
              <a:t>Habitação e o direito à cidade no debate em  Florianópolis</a:t>
            </a:r>
            <a:endParaRPr lang="pt-BR" sz="1100" dirty="0"/>
          </a:p>
        </p:txBody>
      </p:sp>
      <p:cxnSp>
        <p:nvCxnSpPr>
          <p:cNvPr id="40" name="Conector reto 39"/>
          <p:cNvCxnSpPr/>
          <p:nvPr/>
        </p:nvCxnSpPr>
        <p:spPr>
          <a:xfrm>
            <a:off x="179512" y="6237312"/>
            <a:ext cx="86409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ixaDeTexto 40"/>
          <p:cNvSpPr txBox="1"/>
          <p:nvPr/>
        </p:nvSpPr>
        <p:spPr>
          <a:xfrm>
            <a:off x="1979718" y="836717"/>
            <a:ext cx="5593177" cy="573771"/>
          </a:xfrm>
          <a:prstGeom prst="rect">
            <a:avLst/>
          </a:prstGeom>
          <a:noFill/>
        </p:spPr>
        <p:txBody>
          <a:bodyPr lIns="95782" tIns="47891" rIns="95782" bIns="4789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3100" b="1" cap="all" dirty="0" smtClean="0">
                <a:ln w="0">
                  <a:noFill/>
                </a:ln>
                <a:solidFill>
                  <a:schemeClr val="bg1"/>
                </a:solidFill>
                <a:latin typeface="Swis721 Cn BT" pitchFamily="34" charset="0"/>
              </a:rPr>
              <a:t>Áreas de interesse social</a:t>
            </a:r>
            <a:endParaRPr lang="pt-BR" sz="3100" b="1" cap="all" dirty="0">
              <a:ln w="0">
                <a:noFill/>
              </a:ln>
              <a:solidFill>
                <a:schemeClr val="bg1"/>
              </a:solidFill>
              <a:latin typeface="Swis721 Cn BT" pitchFamily="34" charset="0"/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467545" y="2780933"/>
            <a:ext cx="7992888" cy="2797457"/>
          </a:xfrm>
          <a:prstGeom prst="rect">
            <a:avLst/>
          </a:prstGeom>
          <a:noFill/>
        </p:spPr>
        <p:txBody>
          <a:bodyPr wrap="square" lIns="95782" tIns="47891" rIns="95782" bIns="4789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300" b="1" dirty="0" err="1" smtClean="0"/>
              <a:t>Cartódromo</a:t>
            </a:r>
            <a:endParaRPr lang="pt-BR" sz="1300" b="1" dirty="0" smtClean="0"/>
          </a:p>
          <a:p>
            <a:pPr>
              <a:lnSpc>
                <a:spcPct val="150000"/>
              </a:lnSpc>
            </a:pPr>
            <a:r>
              <a:rPr lang="pt-BR" sz="1300" b="1" dirty="0" err="1" smtClean="0"/>
              <a:t>Canasvieiras</a:t>
            </a:r>
            <a:r>
              <a:rPr lang="pt-BR" sz="1300" b="1" dirty="0" smtClean="0"/>
              <a:t> (invasão)</a:t>
            </a:r>
          </a:p>
          <a:p>
            <a:pPr>
              <a:lnSpc>
                <a:spcPct val="150000"/>
              </a:lnSpc>
            </a:pPr>
            <a:r>
              <a:rPr lang="pt-BR" sz="1300" b="1" dirty="0" smtClean="0"/>
              <a:t>Vila União</a:t>
            </a:r>
          </a:p>
          <a:p>
            <a:pPr>
              <a:lnSpc>
                <a:spcPct val="150000"/>
              </a:lnSpc>
            </a:pPr>
            <a:r>
              <a:rPr lang="pt-BR" sz="1300" b="1" dirty="0" smtClean="0"/>
              <a:t>Morro do Mosquito</a:t>
            </a:r>
          </a:p>
          <a:p>
            <a:pPr>
              <a:lnSpc>
                <a:spcPct val="150000"/>
              </a:lnSpc>
            </a:pPr>
            <a:r>
              <a:rPr lang="pt-BR" sz="1300" b="1" dirty="0" smtClean="0"/>
              <a:t>Rua Adão dos Reis (Angra dos Reis)</a:t>
            </a:r>
          </a:p>
          <a:p>
            <a:pPr>
              <a:lnSpc>
                <a:spcPct val="150000"/>
              </a:lnSpc>
            </a:pPr>
            <a:r>
              <a:rPr lang="pt-BR" sz="1300" b="1" dirty="0" smtClean="0"/>
              <a:t>Rua do Siri (Vila do Arvoredo)</a:t>
            </a:r>
          </a:p>
          <a:p>
            <a:pPr>
              <a:lnSpc>
                <a:spcPct val="150000"/>
              </a:lnSpc>
            </a:pPr>
            <a:r>
              <a:rPr lang="pt-BR" sz="1300" b="1" dirty="0" smtClean="0"/>
              <a:t>Rio </a:t>
            </a:r>
            <a:r>
              <a:rPr lang="pt-BR" sz="1300" b="1" dirty="0" err="1" smtClean="0"/>
              <a:t>Papaquara</a:t>
            </a:r>
            <a:endParaRPr lang="pt-BR" sz="1300" b="1" dirty="0" smtClean="0"/>
          </a:p>
          <a:p>
            <a:pPr>
              <a:lnSpc>
                <a:spcPct val="150000"/>
              </a:lnSpc>
            </a:pPr>
            <a:endParaRPr lang="pt-BR" sz="1300" b="1" dirty="0" smtClean="0"/>
          </a:p>
          <a:p>
            <a:pPr>
              <a:lnSpc>
                <a:spcPct val="150000"/>
              </a:lnSpc>
            </a:pPr>
            <a:endParaRPr lang="pt-BR" sz="1300" b="1" dirty="0" smtClean="0"/>
          </a:p>
        </p:txBody>
      </p:sp>
      <p:sp>
        <p:nvSpPr>
          <p:cNvPr id="43" name="Retângulo 42"/>
          <p:cNvSpPr/>
          <p:nvPr/>
        </p:nvSpPr>
        <p:spPr>
          <a:xfrm>
            <a:off x="395536" y="1700808"/>
            <a:ext cx="1944216" cy="573778"/>
          </a:xfrm>
          <a:prstGeom prst="rect">
            <a:avLst/>
          </a:prstGeom>
          <a:solidFill>
            <a:srgbClr val="FFDB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pPr algn="ctr"/>
            <a:endParaRPr lang="pt-BR"/>
          </a:p>
        </p:txBody>
      </p:sp>
      <p:sp>
        <p:nvSpPr>
          <p:cNvPr id="44" name="CaixaDeTexto 43"/>
          <p:cNvSpPr txBox="1"/>
          <p:nvPr/>
        </p:nvSpPr>
        <p:spPr>
          <a:xfrm>
            <a:off x="539554" y="1774562"/>
            <a:ext cx="1728190" cy="389105"/>
          </a:xfrm>
          <a:prstGeom prst="rect">
            <a:avLst/>
          </a:prstGeom>
          <a:noFill/>
        </p:spPr>
        <p:txBody>
          <a:bodyPr wrap="square" lIns="95782" tIns="47891" rIns="95782" bIns="47891" rtlCol="0">
            <a:spAutoFit/>
          </a:bodyPr>
          <a:lstStyle/>
          <a:p>
            <a:r>
              <a:rPr lang="pt-BR" b="1" dirty="0" smtClean="0"/>
              <a:t>REGIÃO NORTE</a:t>
            </a:r>
          </a:p>
        </p:txBody>
      </p:sp>
      <p:pic>
        <p:nvPicPr>
          <p:cNvPr id="45" name="Imagem 44" descr="fpoli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16419" y="4653140"/>
            <a:ext cx="738515" cy="1441229"/>
          </a:xfrm>
          <a:prstGeom prst="rect">
            <a:avLst/>
          </a:prstGeom>
        </p:spPr>
      </p:pic>
      <p:cxnSp>
        <p:nvCxnSpPr>
          <p:cNvPr id="46" name="Conector reto 45"/>
          <p:cNvCxnSpPr/>
          <p:nvPr/>
        </p:nvCxnSpPr>
        <p:spPr>
          <a:xfrm flipH="1">
            <a:off x="7740354" y="5013176"/>
            <a:ext cx="10081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aixaDeTexto 46"/>
          <p:cNvSpPr txBox="1"/>
          <p:nvPr/>
        </p:nvSpPr>
        <p:spPr>
          <a:xfrm>
            <a:off x="7740352" y="4725144"/>
            <a:ext cx="864096" cy="327550"/>
          </a:xfrm>
          <a:prstGeom prst="rect">
            <a:avLst/>
          </a:prstGeom>
          <a:noFill/>
        </p:spPr>
        <p:txBody>
          <a:bodyPr wrap="square" lIns="95782" tIns="47891" rIns="95782" bIns="47891" rtlCol="0">
            <a:spAutoFit/>
          </a:bodyPr>
          <a:lstStyle/>
          <a:p>
            <a:r>
              <a:rPr lang="pt-BR" sz="1500" dirty="0" smtClean="0"/>
              <a:t>Norte</a:t>
            </a:r>
            <a:endParaRPr lang="pt-BR" sz="1500" dirty="0"/>
          </a:p>
        </p:txBody>
      </p:sp>
    </p:spTree>
    <p:extLst>
      <p:ext uri="{BB962C8B-B14F-4D97-AF65-F5344CB8AC3E}">
        <p14:creationId xmlns:p14="http://schemas.microsoft.com/office/powerpoint/2010/main" val="338917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2138</TotalTime>
  <Words>2036</Words>
  <Application>Microsoft Office PowerPoint</Application>
  <PresentationFormat>Apresentação na tela (4:3)</PresentationFormat>
  <Paragraphs>341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4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infra 99128</dc:creator>
  <cp:lastModifiedBy>Juliana Hartmann Gomes</cp:lastModifiedBy>
  <cp:revision>206</cp:revision>
  <cp:lastPrinted>2019-07-17T21:38:16Z</cp:lastPrinted>
  <dcterms:created xsi:type="dcterms:W3CDTF">2019-06-17T19:47:35Z</dcterms:created>
  <dcterms:modified xsi:type="dcterms:W3CDTF">2019-08-02T23:20:55Z</dcterms:modified>
</cp:coreProperties>
</file>